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matic SC"/>
      <p:regular r:id="rId14"/>
      <p:bold r:id="rId15"/>
    </p:embeddedFont>
    <p:embeddedFont>
      <p:font typeface="Boogaloo"/>
      <p:regular r:id="rId16"/>
    </p:embeddedFont>
    <p:embeddedFont>
      <p:font typeface="Source Code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regular.fntdata"/><Relationship Id="rId16" Type="http://schemas.openxmlformats.org/officeDocument/2006/relationships/font" Target="fonts/Boogaloo-regular.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SourceCodePr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wrap="square"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wrap="square"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wrap="square"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wrap="square"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wrap="square"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wrap="square"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wrap="square"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pearsonrealize.com/community/program/f5427c09-3280-34cb-bde2-ce090e8ae771/16/tier/c9070927-4aab-311e-b4d8-44da281d75f4/19" TargetMode="External"/><Relationship Id="rId4" Type="http://schemas.openxmlformats.org/officeDocument/2006/relationships/image" Target="../media/image2.jpg"/><Relationship Id="rId5" Type="http://schemas.openxmlformats.org/officeDocument/2006/relationships/image" Target="../media/image22.png"/><Relationship Id="rId6" Type="http://schemas.openxmlformats.org/officeDocument/2006/relationships/image" Target="../media/image6.gif"/><Relationship Id="rId7" Type="http://schemas.openxmlformats.org/officeDocument/2006/relationships/image" Target="../media/image9.jpg"/><Relationship Id="rId8"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k6.thinkcentral.com/content/hsp/math/gomath2015/na/grk-6/mots_videos_9780544400023_/index.html" TargetMode="External"/><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schoolfamily.com/school-family-articles/article/10881-standards-based-grading-what-parents-need-to-know" TargetMode="External"/><Relationship Id="rId4" Type="http://schemas.openxmlformats.org/officeDocument/2006/relationships/hyperlink" Target="http://www.schoolfamily.com/school-family-articles/article/10881-standards-based-grading-what-parents-need-to-know" TargetMode="External"/><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image" Target="../media/image19.gif"/><Relationship Id="rId5" Type="http://schemas.openxmlformats.org/officeDocument/2006/relationships/image" Target="../media/image12.jpg"/><Relationship Id="rId6" Type="http://schemas.openxmlformats.org/officeDocument/2006/relationships/image" Target="../media/image15.jpg"/><Relationship Id="rId7" Type="http://schemas.openxmlformats.org/officeDocument/2006/relationships/image" Target="../media/image18.jpg"/><Relationship Id="rId8"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Shape 56"/>
          <p:cNvSpPr txBox="1"/>
          <p:nvPr>
            <p:ph idx="4294967295" type="ctrTitle"/>
          </p:nvPr>
        </p:nvSpPr>
        <p:spPr>
          <a:xfrm>
            <a:off x="2650050" y="1252750"/>
            <a:ext cx="6384000" cy="1492500"/>
          </a:xfrm>
          <a:prstGeom prst="rect">
            <a:avLst/>
          </a:prstGeom>
        </p:spPr>
        <p:txBody>
          <a:bodyPr anchorCtr="0" anchor="t" bIns="91425" lIns="91425" rIns="91425" wrap="square" tIns="91425">
            <a:noAutofit/>
          </a:bodyPr>
          <a:lstStyle/>
          <a:p>
            <a:pPr lvl="0">
              <a:spcBef>
                <a:spcPts val="0"/>
              </a:spcBef>
              <a:buNone/>
            </a:pPr>
            <a:r>
              <a:t/>
            </a:r>
            <a:endParaRPr b="0">
              <a:solidFill>
                <a:srgbClr val="FFFFFF"/>
              </a:solidFill>
              <a:latin typeface="Boogaloo"/>
              <a:ea typeface="Boogaloo"/>
              <a:cs typeface="Boogaloo"/>
              <a:sym typeface="Boogaloo"/>
            </a:endParaRPr>
          </a:p>
          <a:p>
            <a:pPr lvl="0">
              <a:spcBef>
                <a:spcPts val="0"/>
              </a:spcBef>
              <a:buNone/>
            </a:pPr>
            <a:r>
              <a:rPr b="0" lang="en">
                <a:solidFill>
                  <a:srgbClr val="FFFFFF"/>
                </a:solidFill>
                <a:latin typeface="Boogaloo"/>
                <a:ea typeface="Boogaloo"/>
                <a:cs typeface="Boogaloo"/>
                <a:sym typeface="Boogaloo"/>
              </a:rPr>
              <a:t>Welcome Kindergarten Families!</a:t>
            </a:r>
          </a:p>
          <a:p>
            <a:pPr indent="457200" lvl="0" marL="1371600" rtl="0">
              <a:lnSpc>
                <a:spcPct val="115000"/>
              </a:lnSpc>
              <a:spcBef>
                <a:spcPts val="0"/>
              </a:spcBef>
              <a:spcAft>
                <a:spcPts val="1600"/>
              </a:spcAft>
              <a:buNone/>
            </a:pPr>
            <a:r>
              <a:t/>
            </a:r>
            <a:endParaRPr b="0" sz="1800">
              <a:solidFill>
                <a:srgbClr val="FFFFFF"/>
              </a:solidFill>
              <a:latin typeface="Boogaloo"/>
              <a:ea typeface="Boogaloo"/>
              <a:cs typeface="Boogaloo"/>
              <a:sym typeface="Boogaloo"/>
            </a:endParaRPr>
          </a:p>
          <a:p>
            <a:pPr indent="457200" lvl="0" marL="1371600" rtl="0">
              <a:lnSpc>
                <a:spcPct val="115000"/>
              </a:lnSpc>
              <a:spcBef>
                <a:spcPts val="0"/>
              </a:spcBef>
              <a:spcAft>
                <a:spcPts val="1600"/>
              </a:spcAft>
              <a:buNone/>
            </a:pPr>
            <a:r>
              <a:rPr b="0" lang="en" sz="1800">
                <a:solidFill>
                  <a:srgbClr val="FFFFFF"/>
                </a:solidFill>
                <a:latin typeface="Boogaloo"/>
                <a:ea typeface="Boogaloo"/>
                <a:cs typeface="Boogaloo"/>
                <a:sym typeface="Boogaloo"/>
              </a:rPr>
              <a:t>              2017/2018</a:t>
            </a:r>
          </a:p>
          <a:p>
            <a:pPr indent="457200" lvl="0" marL="1828800">
              <a:lnSpc>
                <a:spcPct val="115000"/>
              </a:lnSpc>
              <a:spcBef>
                <a:spcPts val="0"/>
              </a:spcBef>
              <a:spcAft>
                <a:spcPts val="1600"/>
              </a:spcAft>
              <a:buNone/>
            </a:pPr>
            <a:r>
              <a:t/>
            </a:r>
            <a:endParaRPr b="0">
              <a:solidFill>
                <a:srgbClr val="FFFFFF"/>
              </a:solidFill>
              <a:latin typeface="Boogaloo"/>
              <a:ea typeface="Boogaloo"/>
              <a:cs typeface="Boogaloo"/>
              <a:sym typeface="Boogaloo"/>
            </a:endParaRPr>
          </a:p>
        </p:txBody>
      </p:sp>
      <p:sp>
        <p:nvSpPr>
          <p:cNvPr id="57" name="Shape 57"/>
          <p:cNvSpPr txBox="1"/>
          <p:nvPr>
            <p:ph idx="4294967295" type="subTitle"/>
          </p:nvPr>
        </p:nvSpPr>
        <p:spPr>
          <a:xfrm>
            <a:off x="311700" y="3890400"/>
            <a:ext cx="8520599" cy="706200"/>
          </a:xfrm>
          <a:prstGeom prst="rect">
            <a:avLst/>
          </a:prstGeom>
        </p:spPr>
        <p:txBody>
          <a:bodyPr anchorCtr="0" anchor="t" bIns="91425" lIns="91425" rIns="91425" wrap="square" tIns="91425">
            <a:noAutofit/>
          </a:bodyPr>
          <a:lstStyle/>
          <a:p>
            <a:pPr lvl="0" rtl="0">
              <a:spcBef>
                <a:spcPts val="0"/>
              </a:spcBef>
              <a:buNone/>
            </a:pPr>
            <a:r>
              <a:t/>
            </a:r>
            <a:endParaRP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1" name="Shape 61"/>
        <p:cNvGrpSpPr/>
        <p:nvPr/>
      </p:nvGrpSpPr>
      <p:grpSpPr>
        <a:xfrm>
          <a:off x="0" y="0"/>
          <a:ext cx="0" cy="0"/>
          <a:chOff x="0" y="0"/>
          <a:chExt cx="0" cy="0"/>
        </a:xfrm>
      </p:grpSpPr>
      <p:sp>
        <p:nvSpPr>
          <p:cNvPr id="62" name="Shape 62"/>
          <p:cNvSpPr txBox="1"/>
          <p:nvPr>
            <p:ph idx="1" type="body"/>
          </p:nvPr>
        </p:nvSpPr>
        <p:spPr>
          <a:xfrm>
            <a:off x="0" y="1987525"/>
            <a:ext cx="9144000" cy="3156000"/>
          </a:xfrm>
          <a:prstGeom prst="rect">
            <a:avLst/>
          </a:prstGeom>
          <a:solidFill>
            <a:schemeClr val="lt1"/>
          </a:solidFill>
        </p:spPr>
        <p:txBody>
          <a:bodyPr anchorCtr="0" anchor="t" bIns="91425" lIns="91425" rIns="91425" wrap="square" tIns="91425">
            <a:noAutofit/>
          </a:bodyPr>
          <a:lstStyle/>
          <a:p>
            <a:pPr lvl="0" rtl="0">
              <a:spcBef>
                <a:spcPts val="0"/>
              </a:spcBef>
              <a:buNone/>
            </a:pPr>
            <a:r>
              <a:rPr lang="en" sz="1400">
                <a:latin typeface="Boogaloo"/>
                <a:ea typeface="Boogaloo"/>
                <a:cs typeface="Boogaloo"/>
                <a:sym typeface="Boogaloo"/>
              </a:rPr>
              <a:t>Reading Street is a comprehensive, common-core based English Language Arts curriculum. </a:t>
            </a:r>
            <a:br>
              <a:rPr lang="en" sz="1400">
                <a:latin typeface="Boogaloo"/>
                <a:ea typeface="Boogaloo"/>
                <a:cs typeface="Boogaloo"/>
                <a:sym typeface="Boogaloo"/>
              </a:rPr>
            </a:br>
            <a:r>
              <a:rPr lang="en" sz="1400">
                <a:latin typeface="Boogaloo"/>
                <a:ea typeface="Boogaloo"/>
                <a:cs typeface="Boogaloo"/>
                <a:sym typeface="Boogaloo"/>
              </a:rPr>
              <a:t>It covers content areas in both science and social studies while teaching your child </a:t>
            </a:r>
            <a:br>
              <a:rPr lang="en" sz="1400">
                <a:latin typeface="Boogaloo"/>
                <a:ea typeface="Boogaloo"/>
                <a:cs typeface="Boogaloo"/>
                <a:sym typeface="Boogaloo"/>
              </a:rPr>
            </a:br>
            <a:r>
              <a:rPr lang="en" sz="1400">
                <a:latin typeface="Boogaloo"/>
                <a:ea typeface="Boogaloo"/>
                <a:cs typeface="Boogaloo"/>
                <a:sym typeface="Boogaloo"/>
              </a:rPr>
              <a:t>skills in writing, speaking and listening, language, comprehension, and phonics. </a:t>
            </a:r>
          </a:p>
          <a:p>
            <a:pPr indent="457200" lvl="0" marL="914400" rtl="0">
              <a:spcBef>
                <a:spcPts val="0"/>
              </a:spcBef>
              <a:buNone/>
            </a:pPr>
            <a:r>
              <a:rPr lang="en" sz="1400">
                <a:latin typeface="Boogaloo"/>
                <a:ea typeface="Boogaloo"/>
                <a:cs typeface="Boogaloo"/>
                <a:sym typeface="Boogaloo"/>
              </a:rPr>
              <a:t>Student Resources to view: </a:t>
            </a:r>
          </a:p>
          <a:p>
            <a:pPr indent="-317500" lvl="0" marL="1371600" rtl="0">
              <a:spcBef>
                <a:spcPts val="0"/>
              </a:spcBef>
              <a:buSzPct val="100000"/>
              <a:buFont typeface="Boogaloo"/>
            </a:pPr>
            <a:r>
              <a:rPr lang="en" sz="1400">
                <a:latin typeface="Boogaloo"/>
                <a:ea typeface="Boogaloo"/>
                <a:cs typeface="Boogaloo"/>
                <a:sym typeface="Boogaloo"/>
              </a:rPr>
              <a:t>Readers and Writers Notebook</a:t>
            </a:r>
          </a:p>
          <a:p>
            <a:pPr indent="-317500" lvl="0" marL="1371600" rtl="0">
              <a:spcBef>
                <a:spcPts val="0"/>
              </a:spcBef>
              <a:buSzPct val="100000"/>
              <a:buFont typeface="Boogaloo"/>
            </a:pPr>
            <a:r>
              <a:rPr lang="en" sz="1400">
                <a:latin typeface="Boogaloo"/>
                <a:ea typeface="Boogaloo"/>
                <a:cs typeface="Boogaloo"/>
                <a:sym typeface="Boogaloo"/>
              </a:rPr>
              <a:t>My Skills Buddy</a:t>
            </a:r>
          </a:p>
          <a:p>
            <a:pPr indent="-317500" lvl="0" marL="1371600" rtl="0">
              <a:spcBef>
                <a:spcPts val="0"/>
              </a:spcBef>
              <a:buSzPct val="100000"/>
              <a:buFont typeface="Boogaloo"/>
            </a:pPr>
            <a:r>
              <a:rPr lang="en" sz="1400">
                <a:latin typeface="Boogaloo"/>
                <a:ea typeface="Boogaloo"/>
                <a:cs typeface="Boogaloo"/>
                <a:sym typeface="Boogaloo"/>
              </a:rPr>
              <a:t>Decodable Readers</a:t>
            </a:r>
          </a:p>
          <a:p>
            <a:pPr lvl="0" rtl="0">
              <a:spcBef>
                <a:spcPts val="0"/>
              </a:spcBef>
              <a:buNone/>
            </a:pPr>
            <a:r>
              <a:rPr lang="en" sz="1400">
                <a:latin typeface="Boogaloo"/>
                <a:ea typeface="Boogaloo"/>
                <a:cs typeface="Boogaloo"/>
                <a:sym typeface="Boogaloo"/>
              </a:rPr>
              <a:t>Online Resources: </a:t>
            </a:r>
            <a:r>
              <a:rPr lang="en" sz="1400" u="sng">
                <a:solidFill>
                  <a:schemeClr val="hlink"/>
                </a:solidFill>
                <a:latin typeface="Boogaloo"/>
                <a:ea typeface="Boogaloo"/>
                <a:cs typeface="Boogaloo"/>
                <a:sym typeface="Boogaloo"/>
                <a:hlinkClick r:id="rId3"/>
              </a:rPr>
              <a:t>https://www.pearsonrealize.com/community/program/f5427c09-3280-34cb-bde2-ce090e8ae771/16/tier/c9070927-4aab-311e-b4d8-44da281d75f4/19</a:t>
            </a:r>
            <a:r>
              <a:rPr lang="en" sz="1400">
                <a:latin typeface="Boogaloo"/>
                <a:ea typeface="Boogaloo"/>
                <a:cs typeface="Boogaloo"/>
                <a:sym typeface="Boogaloo"/>
              </a:rPr>
              <a:t> </a:t>
            </a:r>
          </a:p>
          <a:p>
            <a:pPr lvl="0">
              <a:spcBef>
                <a:spcPts val="0"/>
              </a:spcBef>
              <a:buNone/>
            </a:pPr>
            <a:r>
              <a:t/>
            </a:r>
            <a:endParaRPr>
              <a:latin typeface="Boogaloo"/>
              <a:ea typeface="Boogaloo"/>
              <a:cs typeface="Boogaloo"/>
              <a:sym typeface="Boogaloo"/>
            </a:endParaRPr>
          </a:p>
        </p:txBody>
      </p:sp>
      <p:pic>
        <p:nvPicPr>
          <p:cNvPr descr="reading_street_anchor.jpg" id="63" name="Shape 63"/>
          <p:cNvPicPr preferRelativeResize="0"/>
          <p:nvPr/>
        </p:nvPicPr>
        <p:blipFill>
          <a:blip r:embed="rId4">
            <a:alphaModFix/>
          </a:blip>
          <a:stretch>
            <a:fillRect/>
          </a:stretch>
        </p:blipFill>
        <p:spPr>
          <a:xfrm>
            <a:off x="0" y="0"/>
            <a:ext cx="9144000" cy="1987525"/>
          </a:xfrm>
          <a:prstGeom prst="rect">
            <a:avLst/>
          </a:prstGeom>
          <a:noFill/>
          <a:ln>
            <a:noFill/>
          </a:ln>
        </p:spPr>
      </p:pic>
      <p:pic>
        <p:nvPicPr>
          <p:cNvPr descr="sfcoverborder.png" id="64" name="Shape 64"/>
          <p:cNvPicPr preferRelativeResize="0"/>
          <p:nvPr/>
        </p:nvPicPr>
        <p:blipFill>
          <a:blip r:embed="rId5">
            <a:alphaModFix/>
          </a:blip>
          <a:stretch>
            <a:fillRect/>
          </a:stretch>
        </p:blipFill>
        <p:spPr>
          <a:xfrm>
            <a:off x="7504450" y="2942225"/>
            <a:ext cx="1386599" cy="1680249"/>
          </a:xfrm>
          <a:prstGeom prst="rect">
            <a:avLst/>
          </a:prstGeom>
          <a:noFill/>
          <a:ln>
            <a:noFill/>
          </a:ln>
        </p:spPr>
      </p:pic>
      <p:pic>
        <p:nvPicPr>
          <p:cNvPr descr="3.4 Farfallian &amp; Marcel.gif" id="65" name="Shape 65"/>
          <p:cNvPicPr preferRelativeResize="0"/>
          <p:nvPr/>
        </p:nvPicPr>
        <p:blipFill>
          <a:blip r:embed="rId6">
            <a:alphaModFix/>
          </a:blip>
          <a:stretch>
            <a:fillRect/>
          </a:stretch>
        </p:blipFill>
        <p:spPr>
          <a:xfrm rot="-1015629">
            <a:off x="6332550" y="1560674"/>
            <a:ext cx="1386600" cy="1752662"/>
          </a:xfrm>
          <a:prstGeom prst="rect">
            <a:avLst/>
          </a:prstGeom>
          <a:noFill/>
          <a:ln>
            <a:noFill/>
          </a:ln>
        </p:spPr>
      </p:pic>
      <p:pic>
        <p:nvPicPr>
          <p:cNvPr descr="95f1e82e62d13710453511d377376df9.jpg" id="66" name="Shape 66"/>
          <p:cNvPicPr preferRelativeResize="0"/>
          <p:nvPr/>
        </p:nvPicPr>
        <p:blipFill>
          <a:blip r:embed="rId7">
            <a:alphaModFix/>
          </a:blip>
          <a:stretch>
            <a:fillRect/>
          </a:stretch>
        </p:blipFill>
        <p:spPr>
          <a:xfrm rot="1213657">
            <a:off x="7813878" y="1453105"/>
            <a:ext cx="1168187" cy="1539439"/>
          </a:xfrm>
          <a:prstGeom prst="rect">
            <a:avLst/>
          </a:prstGeom>
          <a:noFill/>
          <a:ln>
            <a:noFill/>
          </a:ln>
        </p:spPr>
      </p:pic>
      <p:pic>
        <p:nvPicPr>
          <p:cNvPr descr="Rea11_GKBB_WeAreProud_155.jpg" id="67" name="Shape 67"/>
          <p:cNvPicPr preferRelativeResize="0"/>
          <p:nvPr/>
        </p:nvPicPr>
        <p:blipFill>
          <a:blip r:embed="rId8">
            <a:alphaModFix/>
          </a:blip>
          <a:stretch>
            <a:fillRect/>
          </a:stretch>
        </p:blipFill>
        <p:spPr>
          <a:xfrm rot="864869">
            <a:off x="6358960" y="3352122"/>
            <a:ext cx="1189225" cy="118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71" name="Shape 71"/>
        <p:cNvGrpSpPr/>
        <p:nvPr/>
      </p:nvGrpSpPr>
      <p:grpSpPr>
        <a:xfrm>
          <a:off x="0" y="0"/>
          <a:ext cx="0" cy="0"/>
          <a:chOff x="0" y="0"/>
          <a:chExt cx="0" cy="0"/>
        </a:xfrm>
      </p:grpSpPr>
      <p:sp>
        <p:nvSpPr>
          <p:cNvPr id="72" name="Shape 72"/>
          <p:cNvSpPr txBox="1"/>
          <p:nvPr>
            <p:ph idx="1" type="body"/>
          </p:nvPr>
        </p:nvSpPr>
        <p:spPr>
          <a:xfrm>
            <a:off x="0" y="1803300"/>
            <a:ext cx="4730700" cy="3340200"/>
          </a:xfrm>
          <a:prstGeom prst="rect">
            <a:avLst/>
          </a:prstGeom>
          <a:solidFill>
            <a:schemeClr val="lt1"/>
          </a:solidFill>
        </p:spPr>
        <p:txBody>
          <a:bodyPr anchorCtr="0" anchor="t" bIns="91425" lIns="91425" rIns="91425" wrap="square" tIns="91425">
            <a:noAutofit/>
          </a:bodyPr>
          <a:lstStyle/>
          <a:p>
            <a:pPr lvl="0" rtl="0">
              <a:spcBef>
                <a:spcPts val="0"/>
              </a:spcBef>
              <a:buNone/>
            </a:pPr>
            <a:r>
              <a:rPr lang="en">
                <a:latin typeface="Boogaloo"/>
                <a:ea typeface="Boogaloo"/>
                <a:cs typeface="Boogaloo"/>
                <a:sym typeface="Boogaloo"/>
              </a:rPr>
              <a:t>Go Math is a common-core based curriculum that </a:t>
            </a:r>
            <a:br>
              <a:rPr lang="en">
                <a:latin typeface="Boogaloo"/>
                <a:ea typeface="Boogaloo"/>
                <a:cs typeface="Boogaloo"/>
                <a:sym typeface="Boogaloo"/>
              </a:rPr>
            </a:br>
            <a:r>
              <a:rPr lang="en">
                <a:latin typeface="Boogaloo"/>
                <a:ea typeface="Boogaloo"/>
                <a:cs typeface="Boogaloo"/>
                <a:sym typeface="Boogaloo"/>
              </a:rPr>
              <a:t>covers standards for counting, measurement and data, </a:t>
            </a:r>
            <a:br>
              <a:rPr lang="en">
                <a:latin typeface="Boogaloo"/>
                <a:ea typeface="Boogaloo"/>
                <a:cs typeface="Boogaloo"/>
                <a:sym typeface="Boogaloo"/>
              </a:rPr>
            </a:br>
            <a:r>
              <a:rPr lang="en">
                <a:latin typeface="Boogaloo"/>
                <a:ea typeface="Boogaloo"/>
                <a:cs typeface="Boogaloo"/>
                <a:sym typeface="Boogaloo"/>
              </a:rPr>
              <a:t>geometry, place value, and beginning algebra. </a:t>
            </a:r>
          </a:p>
          <a:p>
            <a:pPr lvl="0" rtl="0">
              <a:spcBef>
                <a:spcPts val="0"/>
              </a:spcBef>
              <a:buNone/>
            </a:pPr>
            <a:r>
              <a:rPr lang="en">
                <a:latin typeface="Boogaloo"/>
                <a:ea typeface="Boogaloo"/>
                <a:cs typeface="Boogaloo"/>
                <a:sym typeface="Boogaloo"/>
              </a:rPr>
              <a:t>Student Resources to view: </a:t>
            </a:r>
          </a:p>
          <a:p>
            <a:pPr indent="-228600" lvl="0" marL="457200" rtl="0">
              <a:spcBef>
                <a:spcPts val="0"/>
              </a:spcBef>
              <a:buFont typeface="Boogaloo"/>
            </a:pPr>
            <a:r>
              <a:rPr lang="en">
                <a:latin typeface="Boogaloo"/>
                <a:ea typeface="Boogaloo"/>
                <a:cs typeface="Boogaloo"/>
                <a:sym typeface="Boogaloo"/>
              </a:rPr>
              <a:t>Student Workbook</a:t>
            </a:r>
          </a:p>
          <a:p>
            <a:pPr lvl="0" rtl="0">
              <a:spcBef>
                <a:spcPts val="0"/>
              </a:spcBef>
              <a:buNone/>
            </a:pPr>
            <a:r>
              <a:rPr lang="en">
                <a:latin typeface="Boogaloo"/>
                <a:ea typeface="Boogaloo"/>
                <a:cs typeface="Boogaloo"/>
                <a:sym typeface="Boogaloo"/>
              </a:rPr>
              <a:t>Other Resources: </a:t>
            </a:r>
          </a:p>
          <a:p>
            <a:pPr indent="-228600" lvl="0" marL="457200" rtl="0">
              <a:spcBef>
                <a:spcPts val="0"/>
              </a:spcBef>
              <a:buFont typeface="Boogaloo"/>
            </a:pPr>
            <a:r>
              <a:rPr lang="en" u="sng">
                <a:solidFill>
                  <a:schemeClr val="hlink"/>
                </a:solidFill>
                <a:latin typeface="Boogaloo"/>
                <a:ea typeface="Boogaloo"/>
                <a:cs typeface="Boogaloo"/>
                <a:sym typeface="Boogaloo"/>
                <a:hlinkClick r:id="rId3"/>
              </a:rPr>
              <a:t>Math on the Spot</a:t>
            </a:r>
          </a:p>
          <a:p>
            <a:pPr lvl="0">
              <a:spcBef>
                <a:spcPts val="0"/>
              </a:spcBef>
              <a:buNone/>
            </a:pPr>
            <a:r>
              <a:t/>
            </a:r>
            <a:endParaRPr/>
          </a:p>
        </p:txBody>
      </p:sp>
      <p:pic>
        <p:nvPicPr>
          <p:cNvPr descr="go math prof burger.png" id="73" name="Shape 73"/>
          <p:cNvPicPr preferRelativeResize="0"/>
          <p:nvPr/>
        </p:nvPicPr>
        <p:blipFill>
          <a:blip r:embed="rId4">
            <a:alphaModFix/>
          </a:blip>
          <a:stretch>
            <a:fillRect/>
          </a:stretch>
        </p:blipFill>
        <p:spPr>
          <a:xfrm rot="1404915">
            <a:off x="5445099" y="362375"/>
            <a:ext cx="1828799" cy="1828799"/>
          </a:xfrm>
          <a:prstGeom prst="rect">
            <a:avLst/>
          </a:prstGeom>
          <a:noFill/>
          <a:ln>
            <a:noFill/>
          </a:ln>
        </p:spPr>
      </p:pic>
      <p:pic>
        <p:nvPicPr>
          <p:cNvPr descr="e11581cc43418ac048cd684f4807e0a6.jpg" id="74" name="Shape 74"/>
          <p:cNvPicPr preferRelativeResize="0"/>
          <p:nvPr/>
        </p:nvPicPr>
        <p:blipFill>
          <a:blip r:embed="rId5">
            <a:alphaModFix/>
          </a:blip>
          <a:stretch>
            <a:fillRect/>
          </a:stretch>
        </p:blipFill>
        <p:spPr>
          <a:xfrm rot="-1273194">
            <a:off x="6467250" y="2040462"/>
            <a:ext cx="2247899" cy="2790824"/>
          </a:xfrm>
          <a:prstGeom prst="rect">
            <a:avLst/>
          </a:prstGeom>
          <a:noFill/>
          <a:ln>
            <a:noFill/>
          </a:ln>
        </p:spPr>
      </p:pic>
      <p:pic>
        <p:nvPicPr>
          <p:cNvPr descr="K Practice.png" id="75" name="Shape 75"/>
          <p:cNvPicPr preferRelativeResize="0"/>
          <p:nvPr/>
        </p:nvPicPr>
        <p:blipFill>
          <a:blip r:embed="rId6">
            <a:alphaModFix/>
          </a:blip>
          <a:stretch>
            <a:fillRect/>
          </a:stretch>
        </p:blipFill>
        <p:spPr>
          <a:xfrm>
            <a:off x="0" y="0"/>
            <a:ext cx="4730700" cy="1828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79" name="Shape 79"/>
        <p:cNvGrpSpPr/>
        <p:nvPr/>
      </p:nvGrpSpPr>
      <p:grpSpPr>
        <a:xfrm>
          <a:off x="0" y="0"/>
          <a:ext cx="0" cy="0"/>
          <a:chOff x="0" y="0"/>
          <a:chExt cx="0" cy="0"/>
        </a:xfrm>
      </p:grpSpPr>
      <p:sp>
        <p:nvSpPr>
          <p:cNvPr id="80" name="Shape 80"/>
          <p:cNvSpPr txBox="1"/>
          <p:nvPr>
            <p:ph idx="1" type="body"/>
          </p:nvPr>
        </p:nvSpPr>
        <p:spPr>
          <a:xfrm>
            <a:off x="311700" y="2200775"/>
            <a:ext cx="8520600" cy="2833500"/>
          </a:xfrm>
          <a:prstGeom prst="rect">
            <a:avLst/>
          </a:prstGeom>
          <a:solidFill>
            <a:schemeClr val="lt1"/>
          </a:solidFill>
        </p:spPr>
        <p:txBody>
          <a:bodyPr anchorCtr="0" anchor="t" bIns="91425" lIns="91425" rIns="91425" wrap="square" tIns="91425">
            <a:noAutofit/>
          </a:bodyPr>
          <a:lstStyle/>
          <a:p>
            <a:pPr indent="457200" lvl="0" marL="1371600">
              <a:spcBef>
                <a:spcPts val="0"/>
              </a:spcBef>
              <a:buNone/>
            </a:pPr>
            <a:r>
              <a:rPr lang="en">
                <a:latin typeface="Boogaloo"/>
                <a:ea typeface="Boogaloo"/>
                <a:cs typeface="Boogaloo"/>
                <a:sym typeface="Boogaloo"/>
              </a:rPr>
              <a:t>Our science curriculum is called Project Lead The Way </a:t>
            </a:r>
          </a:p>
          <a:p>
            <a:pPr indent="457200" lvl="0" marL="2286000" rtl="0">
              <a:spcBef>
                <a:spcPts val="0"/>
              </a:spcBef>
              <a:buNone/>
            </a:pPr>
            <a:r>
              <a:rPr lang="en" u="sng">
                <a:latin typeface="Boogaloo"/>
                <a:ea typeface="Boogaloo"/>
                <a:cs typeface="Boogaloo"/>
                <a:sym typeface="Boogaloo"/>
              </a:rPr>
              <a:t>Kindergarten kits include:</a:t>
            </a:r>
          </a:p>
          <a:p>
            <a:pPr indent="-228600" lvl="0" marL="3200400" rtl="0">
              <a:spcBef>
                <a:spcPts val="0"/>
              </a:spcBef>
              <a:buFont typeface="Boogaloo"/>
            </a:pPr>
            <a:r>
              <a:rPr lang="en">
                <a:latin typeface="Boogaloo"/>
                <a:ea typeface="Boogaloo"/>
                <a:cs typeface="Boogaloo"/>
                <a:sym typeface="Boogaloo"/>
              </a:rPr>
              <a:t>Structure &amp; Function</a:t>
            </a:r>
          </a:p>
          <a:p>
            <a:pPr indent="-228600" lvl="0" marL="3200400" rtl="0">
              <a:spcBef>
                <a:spcPts val="0"/>
              </a:spcBef>
              <a:buFont typeface="Boogaloo"/>
            </a:pPr>
            <a:r>
              <a:rPr lang="en">
                <a:latin typeface="Boogaloo"/>
                <a:ea typeface="Boogaloo"/>
                <a:cs typeface="Boogaloo"/>
                <a:sym typeface="Boogaloo"/>
              </a:rPr>
              <a:t>Pushes &amp; Pulls</a:t>
            </a:r>
          </a:p>
          <a:p>
            <a:pPr indent="-228600" lvl="0" marL="3200400" rtl="0">
              <a:spcBef>
                <a:spcPts val="0"/>
              </a:spcBef>
              <a:buFont typeface="Boogaloo"/>
            </a:pPr>
            <a:r>
              <a:rPr lang="en">
                <a:latin typeface="Boogaloo"/>
                <a:ea typeface="Boogaloo"/>
                <a:cs typeface="Boogaloo"/>
                <a:sym typeface="Boogaloo"/>
              </a:rPr>
              <a:t>Human Body</a:t>
            </a:r>
          </a:p>
          <a:p>
            <a:pPr indent="-228600" lvl="0" marL="3200400" rtl="0">
              <a:spcBef>
                <a:spcPts val="0"/>
              </a:spcBef>
              <a:buFont typeface="Boogaloo"/>
            </a:pPr>
            <a:r>
              <a:rPr lang="en">
                <a:latin typeface="Boogaloo"/>
                <a:ea typeface="Boogaloo"/>
                <a:cs typeface="Boogaloo"/>
                <a:sym typeface="Boogaloo"/>
              </a:rPr>
              <a:t>Animals &amp; Algorithms</a:t>
            </a:r>
          </a:p>
        </p:txBody>
      </p:sp>
      <p:pic>
        <p:nvPicPr>
          <p:cNvPr descr="PLTW_Logo.png" id="81" name="Shape 81"/>
          <p:cNvPicPr preferRelativeResize="0"/>
          <p:nvPr/>
        </p:nvPicPr>
        <p:blipFill>
          <a:blip r:embed="rId3">
            <a:alphaModFix/>
          </a:blip>
          <a:stretch>
            <a:fillRect/>
          </a:stretch>
        </p:blipFill>
        <p:spPr>
          <a:xfrm>
            <a:off x="0" y="0"/>
            <a:ext cx="9144000" cy="199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D7F3D"/>
        </a:solidFill>
      </p:bgPr>
    </p:bg>
    <p:spTree>
      <p:nvGrpSpPr>
        <p:cNvPr id="85" name="Shape 85"/>
        <p:cNvGrpSpPr/>
        <p:nvPr/>
      </p:nvGrpSpPr>
      <p:grpSpPr>
        <a:xfrm>
          <a:off x="0" y="0"/>
          <a:ext cx="0" cy="0"/>
          <a:chOff x="0" y="0"/>
          <a:chExt cx="0" cy="0"/>
        </a:xfrm>
      </p:grpSpPr>
      <p:sp>
        <p:nvSpPr>
          <p:cNvPr id="86" name="Shape 86"/>
          <p:cNvSpPr txBox="1"/>
          <p:nvPr>
            <p:ph idx="1" type="body"/>
          </p:nvPr>
        </p:nvSpPr>
        <p:spPr>
          <a:xfrm>
            <a:off x="311700" y="1228675"/>
            <a:ext cx="4289700" cy="3340200"/>
          </a:xfrm>
          <a:prstGeom prst="rect">
            <a:avLst/>
          </a:prstGeom>
          <a:solidFill>
            <a:schemeClr val="lt1"/>
          </a:solidFill>
        </p:spPr>
        <p:txBody>
          <a:bodyPr anchorCtr="0" anchor="t" bIns="91425" lIns="91425" rIns="91425" wrap="square" tIns="91425">
            <a:noAutofit/>
          </a:bodyPr>
          <a:lstStyle/>
          <a:p>
            <a:pPr lvl="0" rtl="0">
              <a:spcBef>
                <a:spcPts val="0"/>
              </a:spcBef>
              <a:buNone/>
            </a:pPr>
            <a:r>
              <a:rPr lang="en">
                <a:latin typeface="Boogaloo"/>
                <a:ea typeface="Boogaloo"/>
                <a:cs typeface="Boogaloo"/>
                <a:sym typeface="Boogaloo"/>
              </a:rPr>
              <a:t>Social Studies is taught through Studies Weekly.</a:t>
            </a:r>
            <a:br>
              <a:rPr lang="en">
                <a:latin typeface="Boogaloo"/>
                <a:ea typeface="Boogaloo"/>
                <a:cs typeface="Boogaloo"/>
                <a:sym typeface="Boogaloo"/>
              </a:rPr>
            </a:br>
            <a:r>
              <a:rPr lang="en">
                <a:latin typeface="Boogaloo"/>
                <a:ea typeface="Boogaloo"/>
                <a:cs typeface="Boogaloo"/>
                <a:sym typeface="Boogaloo"/>
              </a:rPr>
              <a:t>This program corresponds with the NC Essential </a:t>
            </a:r>
            <a:br>
              <a:rPr lang="en">
                <a:latin typeface="Boogaloo"/>
                <a:ea typeface="Boogaloo"/>
                <a:cs typeface="Boogaloo"/>
                <a:sym typeface="Boogaloo"/>
              </a:rPr>
            </a:br>
            <a:r>
              <a:rPr lang="en">
                <a:latin typeface="Boogaloo"/>
                <a:ea typeface="Boogaloo"/>
                <a:cs typeface="Boogaloo"/>
                <a:sym typeface="Boogaloo"/>
              </a:rPr>
              <a:t>Standards for Social Studies. </a:t>
            </a:r>
            <a:br>
              <a:rPr lang="en">
                <a:latin typeface="Boogaloo"/>
                <a:ea typeface="Boogaloo"/>
                <a:cs typeface="Boogaloo"/>
                <a:sym typeface="Boogaloo"/>
              </a:rPr>
            </a:br>
            <a:r>
              <a:rPr lang="en">
                <a:latin typeface="Boogaloo"/>
                <a:ea typeface="Boogaloo"/>
                <a:cs typeface="Boogaloo"/>
                <a:sym typeface="Boogaloo"/>
              </a:rPr>
              <a:t>	</a:t>
            </a:r>
            <a:r>
              <a:rPr lang="en" sz="1400" u="sng">
                <a:latin typeface="Boogaloo"/>
                <a:ea typeface="Boogaloo"/>
                <a:cs typeface="Boogaloo"/>
                <a:sym typeface="Boogaloo"/>
              </a:rPr>
              <a:t>So</a:t>
            </a:r>
            <a:r>
              <a:rPr lang="en" sz="1400" u="sng">
                <a:latin typeface="Boogaloo"/>
                <a:ea typeface="Boogaloo"/>
                <a:cs typeface="Boogaloo"/>
                <a:sym typeface="Boogaloo"/>
              </a:rPr>
              <a:t>me themes we are covering include: </a:t>
            </a:r>
          </a:p>
          <a:p>
            <a:pPr indent="-317500" lvl="0" marL="914400" rtl="0">
              <a:spcBef>
                <a:spcPts val="0"/>
              </a:spcBef>
              <a:buSzPct val="100000"/>
              <a:buFont typeface="Boogaloo"/>
            </a:pPr>
            <a:r>
              <a:rPr lang="en" sz="1400">
                <a:latin typeface="Boogaloo"/>
                <a:ea typeface="Boogaloo"/>
                <a:cs typeface="Boogaloo"/>
                <a:sym typeface="Boogaloo"/>
              </a:rPr>
              <a:t>Friendship</a:t>
            </a:r>
          </a:p>
          <a:p>
            <a:pPr indent="-317500" lvl="0" marL="914400" rtl="0">
              <a:spcBef>
                <a:spcPts val="0"/>
              </a:spcBef>
              <a:buSzPct val="100000"/>
              <a:buFont typeface="Boogaloo"/>
            </a:pPr>
            <a:r>
              <a:rPr lang="en" sz="1400">
                <a:latin typeface="Boogaloo"/>
                <a:ea typeface="Boogaloo"/>
                <a:cs typeface="Boogaloo"/>
                <a:sym typeface="Boogaloo"/>
              </a:rPr>
              <a:t>Community</a:t>
            </a:r>
          </a:p>
          <a:p>
            <a:pPr indent="-317500" lvl="0" marL="914400" rtl="0">
              <a:spcBef>
                <a:spcPts val="0"/>
              </a:spcBef>
              <a:buSzPct val="100000"/>
              <a:buFont typeface="Boogaloo"/>
            </a:pPr>
            <a:r>
              <a:rPr lang="en" sz="1400">
                <a:latin typeface="Boogaloo"/>
                <a:ea typeface="Boogaloo"/>
                <a:cs typeface="Boogaloo"/>
                <a:sym typeface="Boogaloo"/>
              </a:rPr>
              <a:t>Community Helpers</a:t>
            </a:r>
          </a:p>
          <a:p>
            <a:pPr indent="-317500" lvl="0" marL="914400" rtl="0">
              <a:spcBef>
                <a:spcPts val="0"/>
              </a:spcBef>
              <a:buSzPct val="100000"/>
              <a:buFont typeface="Boogaloo"/>
            </a:pPr>
            <a:r>
              <a:rPr lang="en" sz="1400">
                <a:latin typeface="Boogaloo"/>
                <a:ea typeface="Boogaloo"/>
                <a:cs typeface="Boogaloo"/>
                <a:sym typeface="Boogaloo"/>
              </a:rPr>
              <a:t>Wants and Needs</a:t>
            </a:r>
          </a:p>
          <a:p>
            <a:pPr indent="-317500" lvl="0" marL="914400" rtl="0">
              <a:spcBef>
                <a:spcPts val="0"/>
              </a:spcBef>
              <a:buSzPct val="100000"/>
              <a:buFont typeface="Boogaloo"/>
            </a:pPr>
            <a:r>
              <a:rPr lang="en" sz="1400">
                <a:latin typeface="Boogaloo"/>
                <a:ea typeface="Boogaloo"/>
                <a:cs typeface="Boogaloo"/>
                <a:sym typeface="Boogaloo"/>
              </a:rPr>
              <a:t>Then and Now</a:t>
            </a:r>
          </a:p>
          <a:p>
            <a:pPr indent="-317500" lvl="0" marL="914400" rtl="0">
              <a:spcBef>
                <a:spcPts val="0"/>
              </a:spcBef>
              <a:buSzPct val="100000"/>
              <a:buFont typeface="Boogaloo"/>
            </a:pPr>
            <a:r>
              <a:rPr lang="en" sz="1400">
                <a:latin typeface="Boogaloo"/>
                <a:ea typeface="Boogaloo"/>
                <a:cs typeface="Boogaloo"/>
                <a:sym typeface="Boogaloo"/>
              </a:rPr>
              <a:t>Holidays Around the World</a:t>
            </a:r>
          </a:p>
          <a:p>
            <a:pPr lvl="0" rtl="0">
              <a:spcBef>
                <a:spcPts val="0"/>
              </a:spcBef>
              <a:buNone/>
            </a:pPr>
            <a:r>
              <a:t/>
            </a:r>
            <a:endParaRPr>
              <a:latin typeface="Boogaloo"/>
              <a:ea typeface="Boogaloo"/>
              <a:cs typeface="Boogaloo"/>
              <a:sym typeface="Boogaloo"/>
            </a:endParaRPr>
          </a:p>
        </p:txBody>
      </p:sp>
      <p:pic>
        <p:nvPicPr>
          <p:cNvPr descr="studies.png" id="87" name="Shape 87"/>
          <p:cNvPicPr preferRelativeResize="0"/>
          <p:nvPr/>
        </p:nvPicPr>
        <p:blipFill>
          <a:blip r:embed="rId3">
            <a:alphaModFix/>
          </a:blip>
          <a:stretch>
            <a:fillRect/>
          </a:stretch>
        </p:blipFill>
        <p:spPr>
          <a:xfrm>
            <a:off x="4962899" y="0"/>
            <a:ext cx="4181099" cy="2567516"/>
          </a:xfrm>
          <a:prstGeom prst="rect">
            <a:avLst/>
          </a:prstGeom>
          <a:noFill/>
          <a:ln>
            <a:noFill/>
          </a:ln>
        </p:spPr>
      </p:pic>
      <p:pic>
        <p:nvPicPr>
          <p:cNvPr descr="studies2.png" id="88" name="Shape 88"/>
          <p:cNvPicPr preferRelativeResize="0"/>
          <p:nvPr/>
        </p:nvPicPr>
        <p:blipFill>
          <a:blip r:embed="rId4">
            <a:alphaModFix/>
          </a:blip>
          <a:stretch>
            <a:fillRect/>
          </a:stretch>
        </p:blipFill>
        <p:spPr>
          <a:xfrm>
            <a:off x="4962900" y="2567525"/>
            <a:ext cx="4181100" cy="2567524"/>
          </a:xfrm>
          <a:prstGeom prst="rect">
            <a:avLst/>
          </a:prstGeom>
          <a:noFill/>
          <a:ln>
            <a:noFill/>
          </a:ln>
        </p:spPr>
      </p:pic>
      <p:pic>
        <p:nvPicPr>
          <p:cNvPr descr="logo-simple.png" id="89" name="Shape 89"/>
          <p:cNvPicPr preferRelativeResize="0"/>
          <p:nvPr/>
        </p:nvPicPr>
        <p:blipFill>
          <a:blip r:embed="rId5">
            <a:alphaModFix/>
          </a:blip>
          <a:stretch>
            <a:fillRect/>
          </a:stretch>
        </p:blipFill>
        <p:spPr>
          <a:xfrm>
            <a:off x="0" y="247775"/>
            <a:ext cx="4962899" cy="6203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4A7D6"/>
        </a:solidFill>
      </p:bgPr>
    </p:bg>
    <p:spTree>
      <p:nvGrpSpPr>
        <p:cNvPr id="93" name="Shape 93"/>
        <p:cNvGrpSpPr/>
        <p:nvPr/>
      </p:nvGrpSpPr>
      <p:grpSpPr>
        <a:xfrm>
          <a:off x="0" y="0"/>
          <a:ext cx="0" cy="0"/>
          <a:chOff x="0" y="0"/>
          <a:chExt cx="0" cy="0"/>
        </a:xfrm>
      </p:grpSpPr>
      <p:sp>
        <p:nvSpPr>
          <p:cNvPr id="94" name="Shape 94"/>
          <p:cNvSpPr txBox="1"/>
          <p:nvPr>
            <p:ph type="title"/>
          </p:nvPr>
        </p:nvSpPr>
        <p:spPr>
          <a:xfrm>
            <a:off x="311700" y="292850"/>
            <a:ext cx="8520599" cy="800999"/>
          </a:xfrm>
          <a:prstGeom prst="rect">
            <a:avLst/>
          </a:prstGeom>
        </p:spPr>
        <p:txBody>
          <a:bodyPr anchorCtr="0" anchor="t" bIns="91425" lIns="91425" rIns="91425" wrap="square" tIns="91425">
            <a:noAutofit/>
          </a:bodyPr>
          <a:lstStyle/>
          <a:p>
            <a:pPr lvl="0" algn="ctr">
              <a:spcBef>
                <a:spcPts val="0"/>
              </a:spcBef>
              <a:buNone/>
            </a:pPr>
            <a:r>
              <a:rPr lang="en" sz="6000">
                <a:latin typeface="Boogaloo"/>
                <a:ea typeface="Boogaloo"/>
                <a:cs typeface="Boogaloo"/>
                <a:sym typeface="Boogaloo"/>
              </a:rPr>
              <a:t>         Centers</a:t>
            </a:r>
          </a:p>
        </p:txBody>
      </p:sp>
      <p:sp>
        <p:nvSpPr>
          <p:cNvPr id="95" name="Shape 95"/>
          <p:cNvSpPr txBox="1"/>
          <p:nvPr>
            <p:ph idx="1" type="body"/>
          </p:nvPr>
        </p:nvSpPr>
        <p:spPr>
          <a:xfrm>
            <a:off x="311700" y="1803300"/>
            <a:ext cx="8520600" cy="3340200"/>
          </a:xfrm>
          <a:prstGeom prst="rect">
            <a:avLst/>
          </a:prstGeom>
          <a:solidFill>
            <a:schemeClr val="lt1"/>
          </a:solidFill>
        </p:spPr>
        <p:txBody>
          <a:bodyPr anchorCtr="0" anchor="t" bIns="91425" lIns="91425" rIns="91425" wrap="square" tIns="91425">
            <a:noAutofit/>
          </a:bodyPr>
          <a:lstStyle/>
          <a:p>
            <a:pPr lvl="0" rtl="0">
              <a:spcBef>
                <a:spcPts val="0"/>
              </a:spcBef>
              <a:buNone/>
            </a:pPr>
            <a:r>
              <a:rPr lang="en" sz="2400">
                <a:latin typeface="Boogaloo"/>
                <a:ea typeface="Boogaloo"/>
                <a:cs typeface="Boogaloo"/>
                <a:sym typeface="Boogaloo"/>
              </a:rPr>
              <a:t>Centers are designed for independent student practice of the skills taught throughout the week. This provides the necessary time for small group teaching. There are different focuses for this small group time based on student needs. Some focuses include reading groups, individual student assessments, sight word practice, word work, etc.</a:t>
            </a:r>
          </a:p>
          <a:p>
            <a:pPr lvl="0">
              <a:spcBef>
                <a:spcPts val="0"/>
              </a:spcBef>
              <a:buNone/>
            </a:pPr>
            <a:r>
              <a:rPr b="1" lang="en" sz="2400">
                <a:latin typeface="Boogaloo"/>
                <a:ea typeface="Boogaloo"/>
                <a:cs typeface="Boogaloo"/>
                <a:sym typeface="Boogaloo"/>
              </a:rPr>
              <a:t>Reading and math groups</a:t>
            </a:r>
            <a:r>
              <a:rPr lang="en" sz="2400">
                <a:latin typeface="Boogaloo"/>
                <a:ea typeface="Boogaloo"/>
                <a:cs typeface="Boogaloo"/>
                <a:sym typeface="Boogaloo"/>
              </a:rPr>
              <a:t> are small groups based on ability where we can focus on specific skills that a particular group needs. </a:t>
            </a:r>
          </a:p>
        </p:txBody>
      </p:sp>
      <p:pic>
        <p:nvPicPr>
          <p:cNvPr descr="play.png" id="96" name="Shape 96"/>
          <p:cNvPicPr preferRelativeResize="0"/>
          <p:nvPr/>
        </p:nvPicPr>
        <p:blipFill>
          <a:blip r:embed="rId3">
            <a:alphaModFix/>
          </a:blip>
          <a:stretch>
            <a:fillRect/>
          </a:stretch>
        </p:blipFill>
        <p:spPr>
          <a:xfrm>
            <a:off x="25" y="0"/>
            <a:ext cx="3677349" cy="1803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100" name="Shape 100"/>
        <p:cNvGrpSpPr/>
        <p:nvPr/>
      </p:nvGrpSpPr>
      <p:grpSpPr>
        <a:xfrm>
          <a:off x="0" y="0"/>
          <a:ext cx="0" cy="0"/>
          <a:chOff x="0" y="0"/>
          <a:chExt cx="0" cy="0"/>
        </a:xfrm>
      </p:grpSpPr>
      <p:sp>
        <p:nvSpPr>
          <p:cNvPr id="101" name="Shape 101"/>
          <p:cNvSpPr txBox="1"/>
          <p:nvPr>
            <p:ph idx="1" type="body"/>
          </p:nvPr>
        </p:nvSpPr>
        <p:spPr>
          <a:xfrm>
            <a:off x="1906800" y="1373350"/>
            <a:ext cx="5330400" cy="3472500"/>
          </a:xfrm>
          <a:prstGeom prst="rect">
            <a:avLst/>
          </a:prstGeom>
          <a:solidFill>
            <a:schemeClr val="lt1"/>
          </a:solidFill>
        </p:spPr>
        <p:txBody>
          <a:bodyPr anchorCtr="0" anchor="t" bIns="91425" lIns="91425" rIns="91425" wrap="square" tIns="91425">
            <a:noAutofit/>
          </a:bodyPr>
          <a:lstStyle/>
          <a:p>
            <a:pPr lvl="0" rtl="0" algn="ctr">
              <a:spcBef>
                <a:spcPts val="0"/>
              </a:spcBef>
              <a:buNone/>
            </a:pPr>
            <a:r>
              <a:rPr lang="en" sz="1600" u="sng">
                <a:latin typeface="Boogaloo"/>
                <a:ea typeface="Boogaloo"/>
                <a:cs typeface="Boogaloo"/>
                <a:sym typeface="Boogaloo"/>
              </a:rPr>
              <a:t>What is it?</a:t>
            </a:r>
            <a:br>
              <a:rPr lang="en" sz="1600" u="sng">
                <a:latin typeface="Boogaloo"/>
                <a:ea typeface="Boogaloo"/>
                <a:cs typeface="Boogaloo"/>
                <a:sym typeface="Boogaloo"/>
              </a:rPr>
            </a:br>
            <a:br>
              <a:rPr lang="en" sz="1600">
                <a:latin typeface="Boogaloo"/>
                <a:ea typeface="Boogaloo"/>
                <a:cs typeface="Boogaloo"/>
                <a:sym typeface="Boogaloo"/>
              </a:rPr>
            </a:br>
            <a:r>
              <a:rPr lang="en" sz="1600">
                <a:latin typeface="Boogaloo"/>
                <a:ea typeface="Boogaloo"/>
                <a:cs typeface="Boogaloo"/>
                <a:sym typeface="Boogaloo"/>
              </a:rPr>
              <a:t>Standards-based grading is a method for teachers to measure how students are doing in meeting the learning goals for their grade as determined by their state’s standards. Learning goals, sometimes called standards, are the academic skills your child should know or be able to do for his grade level by the end of the school year.</a:t>
            </a:r>
          </a:p>
          <a:p>
            <a:pPr lvl="0" algn="ctr">
              <a:spcBef>
                <a:spcPts val="0"/>
              </a:spcBef>
              <a:buNone/>
            </a:pPr>
            <a:r>
              <a:rPr lang="en" sz="1600">
                <a:latin typeface="Boogaloo"/>
                <a:ea typeface="Boogaloo"/>
                <a:cs typeface="Boogaloo"/>
                <a:sym typeface="Boogaloo"/>
              </a:rPr>
              <a:t>To find out more, please follow the link: </a:t>
            </a:r>
            <a:r>
              <a:rPr lang="en" sz="1600" u="sng">
                <a:solidFill>
                  <a:schemeClr val="hlink"/>
                </a:solidFill>
                <a:latin typeface="Boogaloo"/>
                <a:ea typeface="Boogaloo"/>
                <a:cs typeface="Boogaloo"/>
                <a:sym typeface="Boogaloo"/>
                <a:hlinkClick r:id="rId3"/>
              </a:rPr>
              <a:t>http://www.schoolfamily.com/school-family-articles/article/10881-standards-based-grading-what-parents-need-to-kno</a:t>
            </a:r>
            <a:r>
              <a:rPr lang="en" sz="1600" u="sng">
                <a:solidFill>
                  <a:schemeClr val="hlink"/>
                </a:solidFill>
                <a:latin typeface="Boogaloo"/>
                <a:ea typeface="Boogaloo"/>
                <a:cs typeface="Boogaloo"/>
                <a:sym typeface="Boogaloo"/>
                <a:hlinkClick r:id="rId4"/>
              </a:rPr>
              <a:t>w</a:t>
            </a:r>
          </a:p>
        </p:txBody>
      </p:sp>
      <p:pic>
        <p:nvPicPr>
          <p:cNvPr descr="sbgheadersmall.jpg" id="102" name="Shape 102"/>
          <p:cNvPicPr preferRelativeResize="0"/>
          <p:nvPr/>
        </p:nvPicPr>
        <p:blipFill>
          <a:blip r:embed="rId5">
            <a:alphaModFix/>
          </a:blip>
          <a:stretch>
            <a:fillRect/>
          </a:stretch>
        </p:blipFill>
        <p:spPr>
          <a:xfrm>
            <a:off x="0" y="0"/>
            <a:ext cx="9144000" cy="111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106" name="Shape 106"/>
        <p:cNvGrpSpPr/>
        <p:nvPr/>
      </p:nvGrpSpPr>
      <p:grpSpPr>
        <a:xfrm>
          <a:off x="0" y="0"/>
          <a:ext cx="0" cy="0"/>
          <a:chOff x="0" y="0"/>
          <a:chExt cx="0" cy="0"/>
        </a:xfrm>
      </p:grpSpPr>
      <p:sp>
        <p:nvSpPr>
          <p:cNvPr id="107" name="Shape 107"/>
          <p:cNvSpPr txBox="1"/>
          <p:nvPr>
            <p:ph idx="1" type="body"/>
          </p:nvPr>
        </p:nvSpPr>
        <p:spPr>
          <a:xfrm>
            <a:off x="2337900" y="1026525"/>
            <a:ext cx="4468200" cy="4007700"/>
          </a:xfrm>
          <a:prstGeom prst="rect">
            <a:avLst/>
          </a:prstGeom>
          <a:solidFill>
            <a:schemeClr val="lt1"/>
          </a:solidFill>
        </p:spPr>
        <p:txBody>
          <a:bodyPr anchorCtr="0" anchor="t" bIns="91425" lIns="91425" rIns="91425" wrap="square" tIns="91425">
            <a:noAutofit/>
          </a:bodyPr>
          <a:lstStyle/>
          <a:p>
            <a:pPr lvl="0" rtl="0" algn="ctr">
              <a:spcBef>
                <a:spcPts val="0"/>
              </a:spcBef>
              <a:buNone/>
            </a:pPr>
            <a:r>
              <a:rPr b="1" lang="en" u="sng">
                <a:latin typeface="Boogaloo"/>
                <a:ea typeface="Boogaloo"/>
                <a:cs typeface="Boogaloo"/>
                <a:sym typeface="Boogaloo"/>
              </a:rPr>
              <a:t>Subject Matter Areas</a:t>
            </a:r>
          </a:p>
          <a:p>
            <a:pPr lvl="0" rtl="0" algn="ctr">
              <a:spcBef>
                <a:spcPts val="0"/>
              </a:spcBef>
              <a:buNone/>
            </a:pPr>
            <a:r>
              <a:rPr b="1" lang="en">
                <a:latin typeface="Boogaloo"/>
                <a:ea typeface="Boogaloo"/>
                <a:cs typeface="Boogaloo"/>
                <a:sym typeface="Boogaloo"/>
              </a:rPr>
              <a:t>3</a:t>
            </a:r>
            <a:r>
              <a:rPr lang="en">
                <a:latin typeface="Boogaloo"/>
                <a:ea typeface="Boogaloo"/>
                <a:cs typeface="Boogaloo"/>
                <a:sym typeface="Boogaloo"/>
              </a:rPr>
              <a:t>- Proficient </a:t>
            </a:r>
          </a:p>
          <a:p>
            <a:pPr lvl="0" rtl="0" algn="ctr">
              <a:spcBef>
                <a:spcPts val="0"/>
              </a:spcBef>
              <a:buNone/>
            </a:pPr>
            <a:r>
              <a:rPr b="1" lang="en">
                <a:latin typeface="Boogaloo"/>
                <a:ea typeface="Boogaloo"/>
                <a:cs typeface="Boogaloo"/>
                <a:sym typeface="Boogaloo"/>
              </a:rPr>
              <a:t>2</a:t>
            </a:r>
            <a:r>
              <a:rPr lang="en">
                <a:latin typeface="Boogaloo"/>
                <a:ea typeface="Boogaloo"/>
                <a:cs typeface="Boogaloo"/>
                <a:sym typeface="Boogaloo"/>
              </a:rPr>
              <a:t>- Approaching proficiency</a:t>
            </a:r>
          </a:p>
          <a:p>
            <a:pPr lvl="0" rtl="0" algn="ctr">
              <a:spcBef>
                <a:spcPts val="0"/>
              </a:spcBef>
              <a:buNone/>
            </a:pPr>
            <a:r>
              <a:rPr b="1" lang="en">
                <a:latin typeface="Boogaloo"/>
                <a:ea typeface="Boogaloo"/>
                <a:cs typeface="Boogaloo"/>
                <a:sym typeface="Boogaloo"/>
              </a:rPr>
              <a:t>1</a:t>
            </a:r>
            <a:r>
              <a:rPr lang="en">
                <a:latin typeface="Boogaloo"/>
                <a:ea typeface="Boogaloo"/>
                <a:cs typeface="Boogaloo"/>
                <a:sym typeface="Boogaloo"/>
              </a:rPr>
              <a:t>- Non-proficient </a:t>
            </a:r>
          </a:p>
          <a:p>
            <a:pPr lvl="0" rtl="0" algn="ctr">
              <a:spcBef>
                <a:spcPts val="0"/>
              </a:spcBef>
              <a:buNone/>
            </a:pPr>
            <a:r>
              <a:rPr b="1" lang="en" u="sng">
                <a:latin typeface="Boogaloo"/>
                <a:ea typeface="Boogaloo"/>
                <a:cs typeface="Boogaloo"/>
                <a:sym typeface="Boogaloo"/>
              </a:rPr>
              <a:t>Characteristics of a Successful Learner </a:t>
            </a:r>
          </a:p>
          <a:p>
            <a:pPr lvl="0" rtl="0" algn="ctr">
              <a:spcBef>
                <a:spcPts val="0"/>
              </a:spcBef>
              <a:buNone/>
            </a:pPr>
            <a:r>
              <a:rPr b="1" lang="en">
                <a:latin typeface="Boogaloo"/>
                <a:ea typeface="Boogaloo"/>
                <a:cs typeface="Boogaloo"/>
                <a:sym typeface="Boogaloo"/>
              </a:rPr>
              <a:t>3</a:t>
            </a:r>
            <a:r>
              <a:rPr lang="en">
                <a:latin typeface="Boogaloo"/>
                <a:ea typeface="Boogaloo"/>
                <a:cs typeface="Boogaloo"/>
                <a:sym typeface="Boogaloo"/>
              </a:rPr>
              <a:t>-Meets expectations</a:t>
            </a:r>
          </a:p>
          <a:p>
            <a:pPr lvl="0" rtl="0" algn="ctr">
              <a:spcBef>
                <a:spcPts val="0"/>
              </a:spcBef>
              <a:buNone/>
            </a:pPr>
            <a:r>
              <a:rPr b="1" lang="en">
                <a:latin typeface="Boogaloo"/>
                <a:ea typeface="Boogaloo"/>
                <a:cs typeface="Boogaloo"/>
                <a:sym typeface="Boogaloo"/>
              </a:rPr>
              <a:t>2</a:t>
            </a:r>
            <a:r>
              <a:rPr lang="en">
                <a:latin typeface="Boogaloo"/>
                <a:ea typeface="Boogaloo"/>
                <a:cs typeface="Boogaloo"/>
                <a:sym typeface="Boogaloo"/>
              </a:rPr>
              <a:t>- Inconsistently meets expectations</a:t>
            </a:r>
          </a:p>
          <a:p>
            <a:pPr lvl="0" algn="ctr">
              <a:spcBef>
                <a:spcPts val="0"/>
              </a:spcBef>
              <a:buNone/>
            </a:pPr>
            <a:r>
              <a:rPr b="1" lang="en">
                <a:latin typeface="Boogaloo"/>
                <a:ea typeface="Boogaloo"/>
                <a:cs typeface="Boogaloo"/>
                <a:sym typeface="Boogaloo"/>
              </a:rPr>
              <a:t>1</a:t>
            </a:r>
            <a:r>
              <a:rPr lang="en">
                <a:latin typeface="Boogaloo"/>
                <a:ea typeface="Boogaloo"/>
                <a:cs typeface="Boogaloo"/>
                <a:sym typeface="Boogaloo"/>
              </a:rPr>
              <a:t>- Does not meet expectations</a:t>
            </a:r>
          </a:p>
        </p:txBody>
      </p:sp>
      <p:pic>
        <p:nvPicPr>
          <p:cNvPr descr="sbgheadersmall.jpg" id="108" name="Shape 108"/>
          <p:cNvPicPr preferRelativeResize="0"/>
          <p:nvPr/>
        </p:nvPicPr>
        <p:blipFill>
          <a:blip r:embed="rId3">
            <a:alphaModFix/>
          </a:blip>
          <a:stretch>
            <a:fillRect/>
          </a:stretch>
        </p:blipFill>
        <p:spPr>
          <a:xfrm>
            <a:off x="0" y="0"/>
            <a:ext cx="9144000" cy="1114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12" name="Shape 112"/>
        <p:cNvGrpSpPr/>
        <p:nvPr/>
      </p:nvGrpSpPr>
      <p:grpSpPr>
        <a:xfrm>
          <a:off x="0" y="0"/>
          <a:ext cx="0" cy="0"/>
          <a:chOff x="0" y="0"/>
          <a:chExt cx="0" cy="0"/>
        </a:xfrm>
      </p:grpSpPr>
      <p:pic>
        <p:nvPicPr>
          <p:cNvPr descr="PE.png" id="113" name="Shape 113"/>
          <p:cNvPicPr preferRelativeResize="0"/>
          <p:nvPr/>
        </p:nvPicPr>
        <p:blipFill>
          <a:blip r:embed="rId3">
            <a:alphaModFix/>
          </a:blip>
          <a:stretch>
            <a:fillRect/>
          </a:stretch>
        </p:blipFill>
        <p:spPr>
          <a:xfrm rot="-1772055">
            <a:off x="446800" y="276200"/>
            <a:ext cx="1755049" cy="1462550"/>
          </a:xfrm>
          <a:prstGeom prst="rect">
            <a:avLst/>
          </a:prstGeom>
          <a:noFill/>
          <a:ln>
            <a:noFill/>
          </a:ln>
        </p:spPr>
      </p:pic>
      <p:pic>
        <p:nvPicPr>
          <p:cNvPr descr="art.jpg" id="114" name="Shape 114"/>
          <p:cNvPicPr preferRelativeResize="0"/>
          <p:nvPr/>
        </p:nvPicPr>
        <p:blipFill>
          <a:blip r:embed="rId4">
            <a:alphaModFix/>
          </a:blip>
          <a:stretch>
            <a:fillRect/>
          </a:stretch>
        </p:blipFill>
        <p:spPr>
          <a:xfrm rot="1820345">
            <a:off x="4249875" y="218237"/>
            <a:ext cx="1578474" cy="1578474"/>
          </a:xfrm>
          <a:prstGeom prst="rect">
            <a:avLst/>
          </a:prstGeom>
          <a:noFill/>
          <a:ln>
            <a:noFill/>
          </a:ln>
        </p:spPr>
      </p:pic>
      <p:pic>
        <p:nvPicPr>
          <p:cNvPr descr="compuer.jpeg" id="115" name="Shape 115"/>
          <p:cNvPicPr preferRelativeResize="0"/>
          <p:nvPr/>
        </p:nvPicPr>
        <p:blipFill>
          <a:blip r:embed="rId5">
            <a:alphaModFix/>
          </a:blip>
          <a:stretch>
            <a:fillRect/>
          </a:stretch>
        </p:blipFill>
        <p:spPr>
          <a:xfrm rot="1799437">
            <a:off x="231950" y="2391574"/>
            <a:ext cx="1267624" cy="1267624"/>
          </a:xfrm>
          <a:prstGeom prst="rect">
            <a:avLst/>
          </a:prstGeom>
          <a:noFill/>
          <a:ln>
            <a:noFill/>
          </a:ln>
        </p:spPr>
      </p:pic>
      <p:sp>
        <p:nvSpPr>
          <p:cNvPr id="116" name="Shape 116"/>
          <p:cNvSpPr txBox="1"/>
          <p:nvPr/>
        </p:nvSpPr>
        <p:spPr>
          <a:xfrm rot="-2063670">
            <a:off x="1542769" y="824596"/>
            <a:ext cx="2057399" cy="510417"/>
          </a:xfrm>
          <a:prstGeom prst="rect">
            <a:avLst/>
          </a:prstGeom>
          <a:noFill/>
          <a:ln>
            <a:noFill/>
          </a:ln>
        </p:spPr>
        <p:txBody>
          <a:bodyPr anchorCtr="0" anchor="t" bIns="91425" lIns="91425" rIns="91425" wrap="square" tIns="91425">
            <a:noAutofit/>
          </a:bodyPr>
          <a:lstStyle/>
          <a:p>
            <a:pPr lvl="0">
              <a:spcBef>
                <a:spcPts val="0"/>
              </a:spcBef>
              <a:buNone/>
            </a:pPr>
            <a:r>
              <a:rPr lang="en" sz="3000">
                <a:latin typeface="Boogaloo"/>
                <a:ea typeface="Boogaloo"/>
                <a:cs typeface="Boogaloo"/>
                <a:sym typeface="Boogaloo"/>
              </a:rPr>
              <a:t>Ms. Bryant</a:t>
            </a:r>
          </a:p>
        </p:txBody>
      </p:sp>
      <p:sp>
        <p:nvSpPr>
          <p:cNvPr id="117" name="Shape 117"/>
          <p:cNvSpPr txBox="1"/>
          <p:nvPr/>
        </p:nvSpPr>
        <p:spPr>
          <a:xfrm rot="1790498">
            <a:off x="3860725" y="1592152"/>
            <a:ext cx="2159547" cy="679314"/>
          </a:xfrm>
          <a:prstGeom prst="rect">
            <a:avLst/>
          </a:prstGeom>
          <a:noFill/>
          <a:ln>
            <a:noFill/>
          </a:ln>
        </p:spPr>
        <p:txBody>
          <a:bodyPr anchorCtr="0" anchor="t" bIns="91425" lIns="91425" rIns="91425" wrap="square" tIns="91425">
            <a:noAutofit/>
          </a:bodyPr>
          <a:lstStyle/>
          <a:p>
            <a:pPr lvl="0">
              <a:spcBef>
                <a:spcPts val="0"/>
              </a:spcBef>
              <a:buNone/>
            </a:pPr>
            <a:r>
              <a:rPr lang="en" sz="3000">
                <a:latin typeface="Boogaloo"/>
                <a:ea typeface="Boogaloo"/>
                <a:cs typeface="Boogaloo"/>
                <a:sym typeface="Boogaloo"/>
              </a:rPr>
              <a:t>Mrs. Ailerson</a:t>
            </a:r>
          </a:p>
        </p:txBody>
      </p:sp>
      <p:sp>
        <p:nvSpPr>
          <p:cNvPr id="118" name="Shape 118"/>
          <p:cNvSpPr txBox="1"/>
          <p:nvPr/>
        </p:nvSpPr>
        <p:spPr>
          <a:xfrm rot="1777526">
            <a:off x="72" y="3563063"/>
            <a:ext cx="1731441" cy="748228"/>
          </a:xfrm>
          <a:prstGeom prst="rect">
            <a:avLst/>
          </a:prstGeom>
          <a:noFill/>
          <a:ln>
            <a:noFill/>
          </a:ln>
        </p:spPr>
        <p:txBody>
          <a:bodyPr anchorCtr="0" anchor="t" bIns="91425" lIns="91425" rIns="91425" wrap="square" tIns="91425">
            <a:noAutofit/>
          </a:bodyPr>
          <a:lstStyle/>
          <a:p>
            <a:pPr lvl="0">
              <a:spcBef>
                <a:spcPts val="0"/>
              </a:spcBef>
              <a:buNone/>
            </a:pPr>
            <a:r>
              <a:rPr lang="en" sz="3000">
                <a:latin typeface="Boogaloo"/>
                <a:ea typeface="Boogaloo"/>
                <a:cs typeface="Boogaloo"/>
                <a:sym typeface="Boogaloo"/>
              </a:rPr>
              <a:t>Mrs.Brown</a:t>
            </a:r>
          </a:p>
        </p:txBody>
      </p:sp>
      <p:pic>
        <p:nvPicPr>
          <p:cNvPr descr="music.jpg" id="119" name="Shape 119"/>
          <p:cNvPicPr preferRelativeResize="0"/>
          <p:nvPr/>
        </p:nvPicPr>
        <p:blipFill>
          <a:blip r:embed="rId6">
            <a:alphaModFix/>
          </a:blip>
          <a:stretch>
            <a:fillRect/>
          </a:stretch>
        </p:blipFill>
        <p:spPr>
          <a:xfrm rot="-1601326">
            <a:off x="2484270" y="2305745"/>
            <a:ext cx="1519725" cy="1153125"/>
          </a:xfrm>
          <a:prstGeom prst="rect">
            <a:avLst/>
          </a:prstGeom>
          <a:noFill/>
          <a:ln>
            <a:noFill/>
          </a:ln>
        </p:spPr>
      </p:pic>
      <p:sp>
        <p:nvSpPr>
          <p:cNvPr id="120" name="Shape 120"/>
          <p:cNvSpPr txBox="1"/>
          <p:nvPr/>
        </p:nvSpPr>
        <p:spPr>
          <a:xfrm rot="-1698012">
            <a:off x="2954643" y="2968657"/>
            <a:ext cx="2078081" cy="457167"/>
          </a:xfrm>
          <a:prstGeom prst="rect">
            <a:avLst/>
          </a:prstGeom>
          <a:noFill/>
          <a:ln>
            <a:noFill/>
          </a:ln>
        </p:spPr>
        <p:txBody>
          <a:bodyPr anchorCtr="0" anchor="t" bIns="91425" lIns="91425" rIns="91425" wrap="square" tIns="91425">
            <a:noAutofit/>
          </a:bodyPr>
          <a:lstStyle/>
          <a:p>
            <a:pPr lvl="0">
              <a:spcBef>
                <a:spcPts val="0"/>
              </a:spcBef>
              <a:buNone/>
            </a:pPr>
            <a:r>
              <a:rPr lang="en" sz="3000">
                <a:latin typeface="Boogaloo"/>
                <a:ea typeface="Boogaloo"/>
                <a:cs typeface="Boogaloo"/>
                <a:sym typeface="Boogaloo"/>
              </a:rPr>
              <a:t>Mr. Carpenter </a:t>
            </a:r>
          </a:p>
        </p:txBody>
      </p:sp>
      <p:pic>
        <p:nvPicPr>
          <p:cNvPr descr="library.jpg" id="121" name="Shape 121"/>
          <p:cNvPicPr preferRelativeResize="0"/>
          <p:nvPr/>
        </p:nvPicPr>
        <p:blipFill>
          <a:blip r:embed="rId7">
            <a:alphaModFix/>
          </a:blip>
          <a:stretch>
            <a:fillRect/>
          </a:stretch>
        </p:blipFill>
        <p:spPr>
          <a:xfrm rot="-219292">
            <a:off x="1664485" y="4164621"/>
            <a:ext cx="3068705" cy="707107"/>
          </a:xfrm>
          <a:prstGeom prst="rect">
            <a:avLst/>
          </a:prstGeom>
          <a:noFill/>
          <a:ln>
            <a:noFill/>
          </a:ln>
        </p:spPr>
      </p:pic>
      <p:sp>
        <p:nvSpPr>
          <p:cNvPr id="122" name="Shape 122"/>
          <p:cNvSpPr txBox="1"/>
          <p:nvPr/>
        </p:nvSpPr>
        <p:spPr>
          <a:xfrm rot="-1347045">
            <a:off x="7147396" y="1213807"/>
            <a:ext cx="1985916" cy="449932"/>
          </a:xfrm>
          <a:prstGeom prst="rect">
            <a:avLst/>
          </a:prstGeom>
          <a:noFill/>
          <a:ln>
            <a:noFill/>
          </a:ln>
        </p:spPr>
        <p:txBody>
          <a:bodyPr anchorCtr="0" anchor="t" bIns="91425" lIns="91425" rIns="91425" wrap="square" tIns="91425">
            <a:noAutofit/>
          </a:bodyPr>
          <a:lstStyle/>
          <a:p>
            <a:pPr lvl="0">
              <a:spcBef>
                <a:spcPts val="0"/>
              </a:spcBef>
              <a:buNone/>
            </a:pPr>
            <a:r>
              <a:t/>
            </a:r>
            <a:endParaRPr sz="3000">
              <a:latin typeface="Boogaloo"/>
              <a:ea typeface="Boogaloo"/>
              <a:cs typeface="Boogaloo"/>
              <a:sym typeface="Boogaloo"/>
            </a:endParaRPr>
          </a:p>
        </p:txBody>
      </p:sp>
      <p:pic>
        <p:nvPicPr>
          <p:cNvPr descr="thank-you-teaching-assistant.jpeg" id="123" name="Shape 123"/>
          <p:cNvPicPr preferRelativeResize="0"/>
          <p:nvPr/>
        </p:nvPicPr>
        <p:blipFill rotWithShape="1">
          <a:blip r:embed="rId8">
            <a:alphaModFix/>
          </a:blip>
          <a:srcRect b="0" l="0" r="0" t="29557"/>
          <a:stretch/>
        </p:blipFill>
        <p:spPr>
          <a:xfrm>
            <a:off x="4980950" y="3516121"/>
            <a:ext cx="1666875" cy="1174200"/>
          </a:xfrm>
          <a:prstGeom prst="rect">
            <a:avLst/>
          </a:prstGeom>
          <a:noFill/>
          <a:ln>
            <a:noFill/>
          </a:ln>
        </p:spPr>
      </p:pic>
      <p:sp>
        <p:nvSpPr>
          <p:cNvPr id="124" name="Shape 124"/>
          <p:cNvSpPr txBox="1"/>
          <p:nvPr/>
        </p:nvSpPr>
        <p:spPr>
          <a:xfrm>
            <a:off x="6184062" y="3226175"/>
            <a:ext cx="2992500" cy="3948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rPr lang="en" sz="3000">
                <a:latin typeface="Boogaloo"/>
                <a:ea typeface="Boogaloo"/>
                <a:cs typeface="Boogaloo"/>
                <a:sym typeface="Boogaloo"/>
              </a:rPr>
              <a:t>Mrs. Hunsaker, Mrs. Livshin, </a:t>
            </a:r>
            <a:br>
              <a:rPr lang="en" sz="3000">
                <a:latin typeface="Boogaloo"/>
                <a:ea typeface="Boogaloo"/>
                <a:cs typeface="Boogaloo"/>
                <a:sym typeface="Boogaloo"/>
              </a:rPr>
            </a:br>
            <a:r>
              <a:rPr lang="en" sz="3000">
                <a:latin typeface="Boogaloo"/>
                <a:ea typeface="Boogaloo"/>
                <a:cs typeface="Boogaloo"/>
                <a:sym typeface="Boogaloo"/>
              </a:rPr>
              <a:t>Mrs. Kidder</a:t>
            </a:r>
          </a:p>
        </p:txBody>
      </p:sp>
      <p:pic>
        <p:nvPicPr>
          <p:cNvPr id="125" name="Shape 125"/>
          <p:cNvPicPr preferRelativeResize="0"/>
          <p:nvPr/>
        </p:nvPicPr>
        <p:blipFill>
          <a:blip r:embed="rId9">
            <a:alphaModFix/>
          </a:blip>
          <a:stretch>
            <a:fillRect/>
          </a:stretch>
        </p:blipFill>
        <p:spPr>
          <a:xfrm rot="-1894799">
            <a:off x="6305275" y="642807"/>
            <a:ext cx="2407221" cy="1143593"/>
          </a:xfrm>
          <a:prstGeom prst="rect">
            <a:avLst/>
          </a:prstGeom>
          <a:noFill/>
          <a:ln>
            <a:noFill/>
          </a:ln>
        </p:spPr>
      </p:pic>
      <p:sp>
        <p:nvSpPr>
          <p:cNvPr id="126" name="Shape 126"/>
          <p:cNvSpPr txBox="1"/>
          <p:nvPr/>
        </p:nvSpPr>
        <p:spPr>
          <a:xfrm rot="-1845294">
            <a:off x="6816162" y="1592140"/>
            <a:ext cx="2159507" cy="679344"/>
          </a:xfrm>
          <a:prstGeom prst="rect">
            <a:avLst/>
          </a:prstGeom>
          <a:noFill/>
          <a:ln>
            <a:noFill/>
          </a:ln>
        </p:spPr>
        <p:txBody>
          <a:bodyPr anchorCtr="0" anchor="t" bIns="91425" lIns="91425" rIns="91425" wrap="square" tIns="91425">
            <a:noAutofit/>
          </a:bodyPr>
          <a:lstStyle/>
          <a:p>
            <a:pPr lvl="0" rtl="0">
              <a:spcBef>
                <a:spcPts val="0"/>
              </a:spcBef>
              <a:buNone/>
            </a:pPr>
            <a:r>
              <a:rPr lang="en" sz="3000">
                <a:latin typeface="Boogaloo"/>
                <a:ea typeface="Boogaloo"/>
                <a:cs typeface="Boogaloo"/>
                <a:sym typeface="Boogaloo"/>
              </a:rPr>
              <a:t>Ms. Parra</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