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56" r:id="rId5"/>
    <p:sldId id="289" r:id="rId6"/>
    <p:sldId id="288" r:id="rId7"/>
    <p:sldId id="304" r:id="rId8"/>
    <p:sldId id="300" r:id="rId9"/>
    <p:sldId id="298" r:id="rId10"/>
    <p:sldId id="299" r:id="rId11"/>
    <p:sldId id="290" r:id="rId12"/>
    <p:sldId id="291" r:id="rId13"/>
    <p:sldId id="301" r:id="rId14"/>
    <p:sldId id="295" r:id="rId15"/>
    <p:sldId id="30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5274" autoAdjust="0"/>
  </p:normalViewPr>
  <p:slideViewPr>
    <p:cSldViewPr snapToGrid="0">
      <p:cViewPr varScale="1">
        <p:scale>
          <a:sx n="81" d="100"/>
          <a:sy n="81" d="100"/>
        </p:scale>
        <p:origin x="418" y="62"/>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8/25/2017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8/25/2017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smtClean="0"/>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8/25/2017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8/25/2017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8/25/2017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smtClean="0"/>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8/25/2017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8/25/2017</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8/25/2017</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8/25/2017</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8/25/2017</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8/25/2017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8/25/2017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8/25/2017</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bell@tmsacademy.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livshin@tmsacademy.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mailto:amccarl@tmsacademy.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Kindergarteners!</a:t>
            </a:r>
            <a:endParaRPr lang="en-US" dirty="0"/>
          </a:p>
        </p:txBody>
      </p:sp>
      <p:sp>
        <p:nvSpPr>
          <p:cNvPr id="5" name="Subtitle 4"/>
          <p:cNvSpPr>
            <a:spLocks noGrp="1"/>
          </p:cNvSpPr>
          <p:nvPr>
            <p:ph type="subTitle" idx="1"/>
          </p:nvPr>
        </p:nvSpPr>
        <p:spPr/>
        <p:txBody>
          <a:bodyPr>
            <a:normAutofit fontScale="77500" lnSpcReduction="20000"/>
          </a:bodyPr>
          <a:lstStyle/>
          <a:p>
            <a:pPr marL="514350" indent="-514350">
              <a:buFont typeface="+mj-lt"/>
              <a:buAutoNum type="arabicPeriod"/>
            </a:pPr>
            <a:r>
              <a:rPr lang="en-US" sz="2800" dirty="0" smtClean="0"/>
              <a:t>Please help your child find the correct box for supplies</a:t>
            </a:r>
          </a:p>
          <a:p>
            <a:pPr marL="514350" indent="-514350">
              <a:buFont typeface="+mj-lt"/>
              <a:buAutoNum type="arabicPeriod"/>
            </a:pPr>
            <a:r>
              <a:rPr lang="en-US" sz="2800" dirty="0" smtClean="0"/>
              <a:t>Fill out the transportation sheet</a:t>
            </a:r>
          </a:p>
          <a:p>
            <a:pPr marL="514350" indent="-514350">
              <a:buFont typeface="+mj-lt"/>
              <a:buAutoNum type="arabicPeriod"/>
            </a:pPr>
            <a:r>
              <a:rPr lang="en-US" sz="2800" dirty="0" smtClean="0"/>
              <a:t>Then help your child find his or her cubby and seat</a:t>
            </a:r>
          </a:p>
          <a:p>
            <a:pPr marL="514350" indent="-514350">
              <a:buFont typeface="+mj-lt"/>
              <a:buAutoNum type="arabicPeriod"/>
            </a:pPr>
            <a:r>
              <a:rPr lang="en-US" sz="2800" dirty="0" smtClean="0"/>
              <a:t>Please help stack up all of their folders and binders and place in the cubby. </a:t>
            </a:r>
            <a:r>
              <a:rPr lang="en-US" sz="2800" dirty="0" smtClean="0">
                <a:sym typeface="Wingdings" panose="05000000000000000000" pitchFamily="2" charset="2"/>
              </a:rPr>
              <a:t> </a:t>
            </a:r>
            <a:endParaRPr lang="en-US" sz="2800"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Lunch and Snacks</a:t>
            </a:r>
            <a:endParaRPr lang="en-US" dirty="0"/>
          </a:p>
        </p:txBody>
      </p:sp>
      <p:sp>
        <p:nvSpPr>
          <p:cNvPr id="4" name="Content Placeholder 3"/>
          <p:cNvSpPr>
            <a:spLocks noGrp="1"/>
          </p:cNvSpPr>
          <p:nvPr>
            <p:ph idx="1"/>
          </p:nvPr>
        </p:nvSpPr>
        <p:spPr/>
        <p:txBody>
          <a:bodyPr/>
          <a:lstStyle/>
          <a:p>
            <a:r>
              <a:rPr lang="en-US" dirty="0" smtClean="0"/>
              <a:t>Students will be eating lunch in the cafeteria at 10:45. Please keep in mind that their lunch is only 25 minutes long.</a:t>
            </a:r>
          </a:p>
          <a:p>
            <a:r>
              <a:rPr lang="en-US" dirty="0" smtClean="0"/>
              <a:t>You can send in your child’s lunch or order from the caterer. If you are ordering from the caterer, you may want to send in a little email or sticky note the first couple of times so that there isn’t any confusion. </a:t>
            </a:r>
          </a:p>
          <a:p>
            <a:r>
              <a:rPr lang="en-US" dirty="0" smtClean="0"/>
              <a:t>Please be sure to send plenty of food for lunch as well as an afternoon snack. Your child will be hungry in the afternoon. </a:t>
            </a:r>
          </a:p>
          <a:p>
            <a:pPr lvl="1"/>
            <a:r>
              <a:rPr lang="en-US" dirty="0" smtClean="0"/>
              <a:t>If anyone would like to send in extra snacks or back up lunch options for the class, I will keep them for days when someone needs a snack or lunch. </a:t>
            </a:r>
            <a:r>
              <a:rPr lang="en-US" dirty="0" smtClean="0">
                <a:sym typeface="Wingdings" panose="05000000000000000000" pitchFamily="2" charset="2"/>
              </a:rPr>
              <a:t> Please be sure that it is non perishable. </a:t>
            </a:r>
            <a:r>
              <a:rPr lang="en-US" dirty="0" smtClean="0"/>
              <a:t> </a:t>
            </a:r>
            <a:endParaRPr lang="en-US" dirty="0"/>
          </a:p>
        </p:txBody>
      </p:sp>
    </p:spTree>
    <p:extLst>
      <p:ext uri="{BB962C8B-B14F-4D97-AF65-F5344CB8AC3E}">
        <p14:creationId xmlns:p14="http://schemas.microsoft.com/office/powerpoint/2010/main" val="3843728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Important Information</a:t>
            </a:r>
            <a:endParaRPr lang="en-US" dirty="0"/>
          </a:p>
        </p:txBody>
      </p:sp>
      <p:sp>
        <p:nvSpPr>
          <p:cNvPr id="3" name="Content Placeholder 2"/>
          <p:cNvSpPr>
            <a:spLocks noGrp="1"/>
          </p:cNvSpPr>
          <p:nvPr>
            <p:ph idx="1"/>
          </p:nvPr>
        </p:nvSpPr>
        <p:spPr/>
        <p:txBody>
          <a:bodyPr/>
          <a:lstStyle/>
          <a:p>
            <a:r>
              <a:rPr lang="en-US" dirty="0" smtClean="0"/>
              <a:t>Bring a complete change of clothes (accidents happen!!)</a:t>
            </a:r>
          </a:p>
          <a:p>
            <a:r>
              <a:rPr lang="en-US" dirty="0" smtClean="0"/>
              <a:t>We celebrate birthdays in the afternoons, before dismissal if you would like to bring in a birthday treat please let me know and be mindful of allergies. </a:t>
            </a:r>
          </a:p>
          <a:p>
            <a:r>
              <a:rPr lang="en-US" sz="2800" dirty="0" smtClean="0"/>
              <a:t>Please be sure to label everything!!! Imagine a Lost and Found with 200 blue fleece jackets! YIKES!</a:t>
            </a:r>
          </a:p>
          <a:p>
            <a:r>
              <a:rPr lang="en-US" dirty="0" smtClean="0"/>
              <a:t>Attendance- Please arrive before 8:00 so that our day can get started on time. If your child will not be at school, please be sure to email </a:t>
            </a:r>
            <a:r>
              <a:rPr lang="en-US" dirty="0" smtClean="0">
                <a:hlinkClick r:id="rId2"/>
              </a:rPr>
              <a:t>sbell@tmsacademy.org</a:t>
            </a:r>
            <a:r>
              <a:rPr lang="en-US" dirty="0" smtClean="0"/>
              <a:t> as well as myself so that we can properly mark their attendance.</a:t>
            </a:r>
          </a:p>
          <a:p>
            <a:endParaRPr lang="en-US" dirty="0" smtClean="0"/>
          </a:p>
          <a:p>
            <a:endParaRPr lang="en-US" dirty="0"/>
          </a:p>
        </p:txBody>
      </p:sp>
    </p:spTree>
    <p:extLst>
      <p:ext uri="{BB962C8B-B14F-4D97-AF65-F5344CB8AC3E}">
        <p14:creationId xmlns:p14="http://schemas.microsoft.com/office/powerpoint/2010/main" val="336545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smtClean="0"/>
              <a:t>Please say goodbye and head to the auditorium for </a:t>
            </a:r>
            <a:r>
              <a:rPr lang="en-US" sz="4400" dirty="0" smtClean="0"/>
              <a:t>orientation.</a:t>
            </a:r>
            <a:endParaRPr lang="en-US" sz="4400" dirty="0"/>
          </a:p>
        </p:txBody>
      </p:sp>
      <p:sp>
        <p:nvSpPr>
          <p:cNvPr id="3" name="Subtitle 2"/>
          <p:cNvSpPr>
            <a:spLocks noGrp="1"/>
          </p:cNvSpPr>
          <p:nvPr>
            <p:ph type="subTitle" idx="1"/>
          </p:nvPr>
        </p:nvSpPr>
        <p:spPr>
          <a:xfrm>
            <a:off x="3903328" y="2476916"/>
            <a:ext cx="7082171" cy="2298283"/>
          </a:xfrm>
        </p:spPr>
        <p:txBody>
          <a:bodyPr>
            <a:normAutofit/>
          </a:bodyPr>
          <a:lstStyle/>
          <a:p>
            <a:r>
              <a:rPr lang="en-US" sz="2800" dirty="0" smtClean="0"/>
              <a:t>Thank you so much for coming! I really look forward to getting to know you and your families have a wonderful day and if you have further questions, please be sure to check the website or email me. I’m happy to help! </a:t>
            </a:r>
            <a:endParaRPr lang="en-US" sz="2800" dirty="0"/>
          </a:p>
        </p:txBody>
      </p:sp>
    </p:spTree>
    <p:extLst>
      <p:ext uri="{BB962C8B-B14F-4D97-AF65-F5344CB8AC3E}">
        <p14:creationId xmlns:p14="http://schemas.microsoft.com/office/powerpoint/2010/main" val="2584360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3999" y="228600"/>
            <a:ext cx="9144001" cy="5410200"/>
          </a:xfrm>
        </p:spPr>
        <p:txBody>
          <a:bodyPr>
            <a:normAutofit fontScale="90000"/>
          </a:bodyPr>
          <a:lstStyle/>
          <a:p>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3600" dirty="0" smtClean="0"/>
              <a:t>You </a:t>
            </a:r>
            <a:r>
              <a:rPr lang="en-US" sz="3600" dirty="0"/>
              <a:t>will also receive all of this information in a handout in your child’s green folder and the power point has already been up loaded to my website for you to reference</a:t>
            </a:r>
            <a:r>
              <a:rPr lang="en-US" sz="3600" dirty="0"/>
              <a:t/>
            </a:r>
            <a:br>
              <a:rPr lang="en-US" sz="3600" dirty="0"/>
            </a:br>
            <a:r>
              <a:rPr lang="en-US" sz="3600" dirty="0" smtClean="0"/>
              <a:t/>
            </a:r>
            <a:br>
              <a:rPr lang="en-US" sz="3600" dirty="0" smtClean="0"/>
            </a:br>
            <a:r>
              <a:rPr lang="en-US" sz="4400" dirty="0"/>
              <a:t/>
            </a:r>
            <a:br>
              <a:rPr lang="en-US" sz="4400" dirty="0"/>
            </a:br>
            <a:endParaRPr lang="en-US" dirty="0"/>
          </a:p>
        </p:txBody>
      </p:sp>
      <p:sp>
        <p:nvSpPr>
          <p:cNvPr id="4" name="Text Placeholder 3"/>
          <p:cNvSpPr>
            <a:spLocks noGrp="1"/>
          </p:cNvSpPr>
          <p:nvPr>
            <p:ph type="body" idx="1"/>
          </p:nvPr>
        </p:nvSpPr>
        <p:spPr>
          <a:xfrm>
            <a:off x="1522413" y="3784600"/>
            <a:ext cx="9144000" cy="1854200"/>
          </a:xfrm>
        </p:spPr>
        <p:txBody>
          <a:bodyPr>
            <a:normAutofit/>
          </a:bodyPr>
          <a:lstStyle/>
          <a:p>
            <a:endParaRPr lang="en-US" sz="2800" dirty="0"/>
          </a:p>
          <a:p>
            <a:endParaRPr lang="en-US" dirty="0"/>
          </a:p>
        </p:txBody>
      </p:sp>
    </p:spTree>
    <p:extLst>
      <p:ext uri="{BB962C8B-B14F-4D97-AF65-F5344CB8AC3E}">
        <p14:creationId xmlns:p14="http://schemas.microsoft.com/office/powerpoint/2010/main" val="3154606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dirty="0" smtClean="0"/>
              <a:t>All About Mrs. McCarl</a:t>
            </a:r>
            <a:endParaRPr lang="en-US" sz="4000" dirty="0"/>
          </a:p>
        </p:txBody>
      </p:sp>
      <p:sp>
        <p:nvSpPr>
          <p:cNvPr id="14" name="Content Placeholder 13"/>
          <p:cNvSpPr>
            <a:spLocks noGrp="1"/>
          </p:cNvSpPr>
          <p:nvPr>
            <p:ph idx="1"/>
          </p:nvPr>
        </p:nvSpPr>
        <p:spPr/>
        <p:txBody>
          <a:bodyPr/>
          <a:lstStyle/>
          <a:p>
            <a:r>
              <a:rPr lang="en-US" sz="2800" dirty="0" smtClean="0"/>
              <a:t>My name is Ashley McCarl and I am your Kindergarten Teacher! </a:t>
            </a:r>
            <a:r>
              <a:rPr lang="en-US" sz="2800" dirty="0" smtClean="0">
                <a:sym typeface="Wingdings" panose="05000000000000000000" pitchFamily="2" charset="2"/>
              </a:rPr>
              <a:t></a:t>
            </a:r>
            <a:r>
              <a:rPr lang="en-US" sz="2800" dirty="0" smtClean="0"/>
              <a:t> This is my second year here at TMSA and I am really happy to be back this year!</a:t>
            </a:r>
          </a:p>
          <a:p>
            <a:pPr marL="45720" indent="0">
              <a:buNone/>
            </a:pP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9100" y="2976371"/>
            <a:ext cx="2105660" cy="315359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0865" y="3042264"/>
            <a:ext cx="5372100" cy="3021806"/>
          </a:xfrm>
          <a:prstGeom prst="rect">
            <a:avLst/>
          </a:prstGeom>
        </p:spPr>
      </p:pic>
      <p:sp>
        <p:nvSpPr>
          <p:cNvPr id="4" name="TextBox 3"/>
          <p:cNvSpPr txBox="1"/>
          <p:nvPr/>
        </p:nvSpPr>
        <p:spPr>
          <a:xfrm>
            <a:off x="4013200" y="3213100"/>
            <a:ext cx="2077665" cy="1323439"/>
          </a:xfrm>
          <a:prstGeom prst="rect">
            <a:avLst/>
          </a:prstGeom>
          <a:noFill/>
        </p:spPr>
        <p:txBody>
          <a:bodyPr wrap="square" rtlCol="0">
            <a:spAutoFit/>
          </a:bodyPr>
          <a:lstStyle/>
          <a:p>
            <a:r>
              <a:rPr lang="en-US" sz="2000" dirty="0" smtClean="0"/>
              <a:t>I live in Durham with my husband and three year old son TJ. </a:t>
            </a:r>
            <a:endParaRPr lang="en-US" sz="2000" dirty="0"/>
          </a:p>
        </p:txBody>
      </p:sp>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dirty="0" smtClean="0"/>
              <a:t>All About Mrs. </a:t>
            </a:r>
            <a:r>
              <a:rPr lang="en-US" sz="4000" dirty="0" err="1" smtClean="0"/>
              <a:t>Livshin</a:t>
            </a:r>
            <a:endParaRPr lang="en-US" sz="4000" dirty="0"/>
          </a:p>
        </p:txBody>
      </p:sp>
      <p:sp>
        <p:nvSpPr>
          <p:cNvPr id="14" name="Content Placeholder 13"/>
          <p:cNvSpPr>
            <a:spLocks noGrp="1"/>
          </p:cNvSpPr>
          <p:nvPr>
            <p:ph idx="1"/>
          </p:nvPr>
        </p:nvSpPr>
        <p:spPr/>
        <p:txBody>
          <a:bodyPr/>
          <a:lstStyle/>
          <a:p>
            <a:r>
              <a:rPr lang="en-US" sz="2400" dirty="0" smtClean="0"/>
              <a:t>Mrs. </a:t>
            </a:r>
            <a:r>
              <a:rPr lang="en-US" sz="2400" dirty="0" err="1" smtClean="0"/>
              <a:t>Livshin</a:t>
            </a:r>
            <a:r>
              <a:rPr lang="en-US" sz="2400" dirty="0" smtClean="0"/>
              <a:t> is our fabulous Teacher’s Assistant and we are so lucky to have her. This will be her third year here at TMSA. She is so very helpful and will be with us all day long! She will also be attending lunch with your child and is a HUGE carpool help. If you have any questions for her, please email her at </a:t>
            </a:r>
            <a:r>
              <a:rPr lang="en-US" sz="2400" dirty="0" smtClean="0">
                <a:hlinkClick r:id="rId2"/>
              </a:rPr>
              <a:t>jlivshin@tmsacademy.org</a:t>
            </a:r>
            <a:r>
              <a:rPr lang="en-US" sz="2400" dirty="0" smtClean="0"/>
              <a:t>. </a:t>
            </a:r>
          </a:p>
          <a:p>
            <a:pPr marL="45720" indent="0">
              <a:buNone/>
            </a:pPr>
            <a:endParaRPr lang="en-US" dirty="0"/>
          </a:p>
        </p:txBody>
      </p:sp>
    </p:spTree>
    <p:extLst>
      <p:ext uri="{BB962C8B-B14F-4D97-AF65-F5344CB8AC3E}">
        <p14:creationId xmlns:p14="http://schemas.microsoft.com/office/powerpoint/2010/main" val="4080590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1288" y="165021"/>
            <a:ext cx="9360418" cy="749380"/>
          </a:xfrm>
        </p:spPr>
        <p:txBody>
          <a:bodyPr>
            <a:normAutofit fontScale="90000"/>
          </a:bodyPr>
          <a:lstStyle/>
          <a:p>
            <a:r>
              <a:rPr lang="en-US" dirty="0" smtClean="0"/>
              <a:t>Transportation</a:t>
            </a:r>
            <a:endParaRPr lang="en-US" dirty="0"/>
          </a:p>
        </p:txBody>
      </p:sp>
      <p:sp>
        <p:nvSpPr>
          <p:cNvPr id="3" name="Subtitle 2"/>
          <p:cNvSpPr>
            <a:spLocks noGrp="1"/>
          </p:cNvSpPr>
          <p:nvPr>
            <p:ph type="subTitle" idx="1"/>
          </p:nvPr>
        </p:nvSpPr>
        <p:spPr>
          <a:xfrm>
            <a:off x="3903328" y="762000"/>
            <a:ext cx="6993271" cy="5029200"/>
          </a:xfrm>
        </p:spPr>
        <p:txBody>
          <a:bodyPr>
            <a:normAutofit fontScale="25000" lnSpcReduction="20000"/>
          </a:bodyPr>
          <a:lstStyle/>
          <a:p>
            <a:r>
              <a:rPr lang="en-US" sz="8000" b="1" dirty="0" smtClean="0">
                <a:solidFill>
                  <a:srgbClr val="FF0000"/>
                </a:solidFill>
              </a:rPr>
              <a:t>Before you leave this morning, it is IMPERITIVE that both your child and I know how he or she is getting home. Once your transportation schedule is set, please be sure that you notify Mrs. Wood in the front office and myself of any changes.</a:t>
            </a:r>
          </a:p>
          <a:p>
            <a:endParaRPr lang="en-US" dirty="0"/>
          </a:p>
          <a:p>
            <a:r>
              <a:rPr lang="en-US" sz="8000" b="1" dirty="0" smtClean="0"/>
              <a:t>Carpool</a:t>
            </a:r>
            <a:r>
              <a:rPr lang="en-US" sz="8000" dirty="0" smtClean="0"/>
              <a:t>- Please be sure that you are in the correct line and that you are patient and paying attention. It will be a LONG process the first few weeks. </a:t>
            </a:r>
          </a:p>
          <a:p>
            <a:r>
              <a:rPr lang="en-US" sz="8000" b="1" dirty="0" smtClean="0"/>
              <a:t>Bus</a:t>
            </a:r>
            <a:r>
              <a:rPr lang="en-US" sz="8000" dirty="0" smtClean="0"/>
              <a:t>- If you need more information on the bus, please see Mrs. Wood</a:t>
            </a:r>
          </a:p>
          <a:p>
            <a:r>
              <a:rPr lang="en-US" sz="8000" b="1" dirty="0" smtClean="0"/>
              <a:t>YMCA</a:t>
            </a:r>
            <a:r>
              <a:rPr lang="en-US" sz="8000" dirty="0" smtClean="0"/>
              <a:t>- We will help students go to the cafeteria for the YMCA at approximately 3:17</a:t>
            </a:r>
          </a:p>
          <a:p>
            <a:r>
              <a:rPr lang="en-US" sz="8000" b="1" dirty="0" smtClean="0"/>
              <a:t>Afterschool clubs- </a:t>
            </a:r>
            <a:r>
              <a:rPr lang="en-US" sz="8000" dirty="0" smtClean="0"/>
              <a:t>We will help your child find their clubs for the first few weeks of school until there are comfortable going themselves. </a:t>
            </a:r>
          </a:p>
          <a:p>
            <a:endParaRPr lang="en-US" dirty="0"/>
          </a:p>
          <a:p>
            <a:endParaRPr lang="en-US" dirty="0"/>
          </a:p>
        </p:txBody>
      </p:sp>
    </p:spTree>
    <p:extLst>
      <p:ext uri="{BB962C8B-B14F-4D97-AF65-F5344CB8AC3E}">
        <p14:creationId xmlns:p14="http://schemas.microsoft.com/office/powerpoint/2010/main" val="419743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Kindergarten Expectations</a:t>
            </a:r>
            <a:endParaRPr lang="en-US" dirty="0"/>
          </a:p>
        </p:txBody>
      </p:sp>
      <p:sp>
        <p:nvSpPr>
          <p:cNvPr id="3" name="Text Placeholder 2"/>
          <p:cNvSpPr>
            <a:spLocks noGrp="1"/>
          </p:cNvSpPr>
          <p:nvPr>
            <p:ph type="body" idx="1"/>
          </p:nvPr>
        </p:nvSpPr>
        <p:spPr/>
        <p:txBody>
          <a:bodyPr/>
          <a:lstStyle/>
          <a:p>
            <a:r>
              <a:rPr lang="en-US" dirty="0" smtClean="0"/>
              <a:t>Behavior</a:t>
            </a:r>
            <a:endParaRPr lang="en-US" dirty="0"/>
          </a:p>
        </p:txBody>
      </p:sp>
      <p:sp>
        <p:nvSpPr>
          <p:cNvPr id="4" name="Content Placeholder 3"/>
          <p:cNvSpPr>
            <a:spLocks noGrp="1"/>
          </p:cNvSpPr>
          <p:nvPr>
            <p:ph sz="half" idx="2"/>
          </p:nvPr>
        </p:nvSpPr>
        <p:spPr/>
        <p:txBody>
          <a:bodyPr/>
          <a:lstStyle/>
          <a:p>
            <a:r>
              <a:rPr lang="en-US" dirty="0" smtClean="0"/>
              <a:t>Listen when your teacher is talking. </a:t>
            </a:r>
          </a:p>
          <a:p>
            <a:r>
              <a:rPr lang="en-US" dirty="0" smtClean="0"/>
              <a:t>Follow directions quickly</a:t>
            </a:r>
          </a:p>
          <a:p>
            <a:r>
              <a:rPr lang="en-US" dirty="0" smtClean="0"/>
              <a:t>Raise your hand to talk</a:t>
            </a:r>
          </a:p>
          <a:p>
            <a:r>
              <a:rPr lang="en-US" dirty="0" smtClean="0"/>
              <a:t>Respect yourself, other, and school</a:t>
            </a:r>
          </a:p>
          <a:p>
            <a:r>
              <a:rPr lang="en-US" dirty="0" smtClean="0"/>
              <a:t>Be safe, be honest</a:t>
            </a:r>
          </a:p>
        </p:txBody>
      </p:sp>
      <p:sp>
        <p:nvSpPr>
          <p:cNvPr id="5" name="Text Placeholder 4"/>
          <p:cNvSpPr>
            <a:spLocks noGrp="1"/>
          </p:cNvSpPr>
          <p:nvPr>
            <p:ph type="body" sz="quarter" idx="3"/>
          </p:nvPr>
        </p:nvSpPr>
        <p:spPr/>
        <p:txBody>
          <a:bodyPr/>
          <a:lstStyle/>
          <a:p>
            <a:r>
              <a:rPr lang="en-US" dirty="0" smtClean="0"/>
              <a:t>Standards Based Grading</a:t>
            </a:r>
            <a:endParaRPr lang="en-US" dirty="0"/>
          </a:p>
        </p:txBody>
      </p:sp>
      <p:sp>
        <p:nvSpPr>
          <p:cNvPr id="6" name="Content Placeholder 5"/>
          <p:cNvSpPr>
            <a:spLocks noGrp="1"/>
          </p:cNvSpPr>
          <p:nvPr>
            <p:ph sz="quarter" idx="4"/>
          </p:nvPr>
        </p:nvSpPr>
        <p:spPr/>
        <p:txBody>
          <a:bodyPr/>
          <a:lstStyle/>
          <a:p>
            <a:r>
              <a:rPr lang="en-US" dirty="0" smtClean="0"/>
              <a:t> </a:t>
            </a:r>
            <a:r>
              <a:rPr lang="en-US" dirty="0"/>
              <a:t>In Kindergarten we grade on a Standards Based Grading scale. It is as follows</a:t>
            </a:r>
            <a:r>
              <a:rPr lang="en-US" dirty="0" smtClean="0"/>
              <a:t>:</a:t>
            </a:r>
            <a:endParaRPr lang="en-US" dirty="0"/>
          </a:p>
          <a:p>
            <a:r>
              <a:rPr lang="en-US" dirty="0"/>
              <a:t> 3 -Meeting Grade Level </a:t>
            </a:r>
            <a:r>
              <a:rPr lang="en-US" dirty="0" smtClean="0"/>
              <a:t>Expectations</a:t>
            </a:r>
          </a:p>
          <a:p>
            <a:r>
              <a:rPr lang="en-US" dirty="0" smtClean="0"/>
              <a:t>2- Inconsistently Meets Grade Level Expectations</a:t>
            </a:r>
            <a:endParaRPr lang="en-US" dirty="0"/>
          </a:p>
          <a:p>
            <a:r>
              <a:rPr lang="en-US" dirty="0" smtClean="0"/>
              <a:t>1- Rarely Meets Grade Level Expectations</a:t>
            </a:r>
          </a:p>
          <a:p>
            <a:endParaRPr lang="en-US" dirty="0"/>
          </a:p>
        </p:txBody>
      </p:sp>
    </p:spTree>
    <p:extLst>
      <p:ext uri="{BB962C8B-B14F-4D97-AF65-F5344CB8AC3E}">
        <p14:creationId xmlns:p14="http://schemas.microsoft.com/office/powerpoint/2010/main" val="2258901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1288" y="165020"/>
            <a:ext cx="9360418" cy="953917"/>
          </a:xfrm>
        </p:spPr>
        <p:txBody>
          <a:bodyPr>
            <a:normAutofit fontScale="90000"/>
          </a:bodyPr>
          <a:lstStyle/>
          <a:p>
            <a:r>
              <a:rPr lang="en-US" dirty="0" smtClean="0"/>
              <a:t>Homework</a:t>
            </a:r>
            <a:endParaRPr lang="en-US" dirty="0"/>
          </a:p>
        </p:txBody>
      </p:sp>
      <p:sp>
        <p:nvSpPr>
          <p:cNvPr id="3" name="Subtitle 2"/>
          <p:cNvSpPr>
            <a:spLocks noGrp="1"/>
          </p:cNvSpPr>
          <p:nvPr>
            <p:ph type="subTitle" idx="1"/>
          </p:nvPr>
        </p:nvSpPr>
        <p:spPr>
          <a:xfrm>
            <a:off x="3903329" y="1275347"/>
            <a:ext cx="6916336" cy="3850106"/>
          </a:xfrm>
        </p:spPr>
        <p:txBody>
          <a:bodyPr>
            <a:normAutofit fontScale="47500" lnSpcReduction="20000"/>
          </a:bodyPr>
          <a:lstStyle/>
          <a:p>
            <a:pPr marL="685800" indent="-685800">
              <a:buFont typeface="Arial" panose="020B0604020202020204" pitchFamily="34" charset="0"/>
              <a:buChar char="•"/>
            </a:pPr>
            <a:r>
              <a:rPr lang="en-US" dirty="0" smtClean="0"/>
              <a:t>Homework starts in Kindergarten. We use homework to help connect families to school as well as establish good afterschool habits to prepare them for upper grades.</a:t>
            </a:r>
          </a:p>
          <a:p>
            <a:pPr marL="685800" indent="-685800">
              <a:buFont typeface="Arial" panose="020B0604020202020204" pitchFamily="34" charset="0"/>
              <a:buChar char="•"/>
            </a:pPr>
            <a:r>
              <a:rPr lang="en-US" dirty="0" smtClean="0"/>
              <a:t>Homework goes home on Monday and is due the following Monday. </a:t>
            </a:r>
          </a:p>
          <a:p>
            <a:pPr marL="685800" indent="-685800">
              <a:buFont typeface="Arial" panose="020B0604020202020204" pitchFamily="34" charset="0"/>
              <a:buChar char="•"/>
            </a:pPr>
            <a:r>
              <a:rPr lang="en-US" dirty="0" smtClean="0"/>
              <a:t>Please keep in mind that homework is a completion grade. It’s not there to stress you or your child out. If you aren’t sure of something, please just skip it. </a:t>
            </a:r>
          </a:p>
          <a:p>
            <a:pPr marL="685800" indent="-685800">
              <a:buFont typeface="Arial" panose="020B0604020202020204" pitchFamily="34" charset="0"/>
              <a:buChar char="•"/>
            </a:pPr>
            <a:r>
              <a:rPr lang="en-US" dirty="0" smtClean="0"/>
              <a:t>Please be sure to read EVERY night and practice a sight word or two.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2807467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34903" y="192506"/>
            <a:ext cx="6351107" cy="4773194"/>
          </a:xfrm>
        </p:spPr>
        <p:txBody>
          <a:bodyPr>
            <a:normAutofit/>
          </a:bodyPr>
          <a:lstStyle/>
          <a:p>
            <a:r>
              <a:rPr lang="en-US" sz="2800" b="1" dirty="0"/>
              <a:t>Folders</a:t>
            </a:r>
            <a:r>
              <a:rPr lang="en-US" sz="2200" dirty="0"/>
              <a:t/>
            </a:r>
            <a:br>
              <a:rPr lang="en-US" sz="2200" dirty="0"/>
            </a:br>
            <a:r>
              <a:rPr lang="en-US" sz="2200" dirty="0"/>
              <a:t>This year in kindergarten we will be using folders as a means of communication. </a:t>
            </a:r>
            <a:br>
              <a:rPr lang="en-US" sz="2200" dirty="0"/>
            </a:br>
            <a:r>
              <a:rPr lang="en-US" sz="2200" b="1" dirty="0"/>
              <a:t>Yellow</a:t>
            </a:r>
            <a:r>
              <a:rPr lang="en-US" sz="2200" dirty="0"/>
              <a:t>- This is your Friday folder full of completed work from the </a:t>
            </a:r>
            <a:r>
              <a:rPr lang="en-US" sz="2200" dirty="0" smtClean="0"/>
              <a:t>week please empty this folder out and return on Mondays. </a:t>
            </a:r>
            <a:r>
              <a:rPr lang="en-US" sz="2200" dirty="0"/>
              <a:t/>
            </a:r>
            <a:br>
              <a:rPr lang="en-US" sz="2200" dirty="0"/>
            </a:br>
            <a:r>
              <a:rPr lang="en-US" sz="2200" b="1" dirty="0"/>
              <a:t>Green</a:t>
            </a:r>
            <a:r>
              <a:rPr lang="en-US" sz="2200" dirty="0"/>
              <a:t>- This is your homework and communication folder. </a:t>
            </a:r>
            <a:r>
              <a:rPr lang="en-US" sz="2200" dirty="0" smtClean="0"/>
              <a:t>Please check this folder and return </a:t>
            </a:r>
            <a:r>
              <a:rPr lang="en-US" sz="2200" dirty="0"/>
              <a:t>daily. </a:t>
            </a:r>
            <a:br>
              <a:rPr lang="en-US" sz="2200" dirty="0"/>
            </a:br>
            <a:r>
              <a:rPr lang="en-US" sz="2200" b="1" dirty="0"/>
              <a:t>Red</a:t>
            </a:r>
            <a:r>
              <a:rPr lang="en-US" sz="2200" dirty="0"/>
              <a:t>- This is the catch up folder and will be sent home in the event that your child did not complete their classwork or was absent from school.</a:t>
            </a:r>
            <a:br>
              <a:rPr lang="en-US" sz="2200" dirty="0"/>
            </a:br>
            <a:r>
              <a:rPr lang="en-US" sz="2200" b="1" dirty="0"/>
              <a:t>Blue</a:t>
            </a:r>
            <a:r>
              <a:rPr lang="en-US" sz="2200" dirty="0"/>
              <a:t>- This folder contains class books for reading groups. This may be sent home for reading </a:t>
            </a:r>
            <a:r>
              <a:rPr lang="en-US" sz="2200" dirty="0" smtClean="0"/>
              <a:t>practice as needed. </a:t>
            </a:r>
            <a:endParaRPr lang="en-US" dirty="0"/>
          </a:p>
        </p:txBody>
      </p:sp>
    </p:spTree>
    <p:extLst>
      <p:ext uri="{BB962C8B-B14F-4D97-AF65-F5344CB8AC3E}">
        <p14:creationId xmlns:p14="http://schemas.microsoft.com/office/powerpoint/2010/main" val="140270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Communication</a:t>
            </a:r>
            <a:endParaRPr lang="en-US" sz="4400" dirty="0"/>
          </a:p>
        </p:txBody>
      </p:sp>
      <p:sp>
        <p:nvSpPr>
          <p:cNvPr id="3" name="Content Placeholder 2"/>
          <p:cNvSpPr>
            <a:spLocks noGrp="1"/>
          </p:cNvSpPr>
          <p:nvPr>
            <p:ph idx="1"/>
          </p:nvPr>
        </p:nvSpPr>
        <p:spPr>
          <a:xfrm>
            <a:off x="1528572" y="1485900"/>
            <a:ext cx="9558528" cy="4533900"/>
          </a:xfrm>
        </p:spPr>
        <p:txBody>
          <a:bodyPr>
            <a:normAutofit fontScale="85000" lnSpcReduction="10000"/>
          </a:bodyPr>
          <a:lstStyle/>
          <a:p>
            <a:r>
              <a:rPr lang="en-US" dirty="0" smtClean="0"/>
              <a:t>Communication is HUGE in Kindergarten. I will do my VERY best to keep you informed in as many ways as possible.</a:t>
            </a:r>
          </a:p>
          <a:p>
            <a:r>
              <a:rPr lang="en-US" dirty="0" smtClean="0"/>
              <a:t>Every week (typically on Fridays) I send home a Weekly Newsletter with the following weeks activities. </a:t>
            </a:r>
          </a:p>
          <a:p>
            <a:r>
              <a:rPr lang="en-US" dirty="0" smtClean="0"/>
              <a:t>Please feel free to email me anytime. I will do my best to get back to you as quickly as possible. </a:t>
            </a:r>
            <a:r>
              <a:rPr lang="en-US" dirty="0" smtClean="0">
                <a:hlinkClick r:id="rId2"/>
              </a:rPr>
              <a:t>amccarl@tmsacademy.org</a:t>
            </a:r>
            <a:endParaRPr lang="en-US" dirty="0" smtClean="0"/>
          </a:p>
          <a:p>
            <a:r>
              <a:rPr lang="en-US" dirty="0" smtClean="0"/>
              <a:t>Also, I will be updating my website weekly with our class newsletter as well as adding in photos and other information as it comes up. I also have several online resources listed here and will be getting out some information and access to fun educational websites ASAP. </a:t>
            </a:r>
          </a:p>
          <a:p>
            <a:r>
              <a:rPr lang="en-US" dirty="0" smtClean="0"/>
              <a:t>Mrs.McCarlKindergarten.weebly.com </a:t>
            </a:r>
          </a:p>
          <a:p>
            <a:r>
              <a:rPr lang="en-US" dirty="0" smtClean="0"/>
              <a:t>I will also be trying out the communication app Remind, this will allow “texting style” communication between you and me. </a:t>
            </a:r>
          </a:p>
          <a:p>
            <a:pPr marL="45720" indent="0">
              <a:buNone/>
            </a:pPr>
            <a:r>
              <a:rPr lang="en-US" dirty="0" smtClean="0"/>
              <a:t>I will send this information out to you ASAP so that you have access to the website and my email. </a:t>
            </a:r>
            <a:endParaRPr lang="en-US" dirty="0"/>
          </a:p>
        </p:txBody>
      </p:sp>
    </p:spTree>
    <p:extLst>
      <p:ext uri="{BB962C8B-B14F-4D97-AF65-F5344CB8AC3E}">
        <p14:creationId xmlns:p14="http://schemas.microsoft.com/office/powerpoint/2010/main" val="156402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F5AFAE-B80F-42D3-94B4-729362BC1BCB}">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40262f94-9f35-4ac3-9a90-690165a166b7"/>
    <ds:schemaRef ds:uri="a4f35948-e619-41b3-aa29-22878b09cfd2"/>
    <ds:schemaRef ds:uri="http://www.w3.org/XML/1998/namespace"/>
    <ds:schemaRef ds:uri="http://purl.org/dc/terms/"/>
  </ds:schemaRefs>
</ds:datastoreItem>
</file>

<file path=customXml/itemProps2.xml><?xml version="1.0" encoding="utf-8"?>
<ds:datastoreItem xmlns:ds="http://schemas.openxmlformats.org/officeDocument/2006/customXml" ds:itemID="{6CC9A7CA-BEC5-41E5-AAE1-C9D7FC518E00}">
  <ds:schemaRefs>
    <ds:schemaRef ds:uri="http://schemas.microsoft.com/sharepoint/v3/contenttype/forms"/>
  </ds:schemaRefs>
</ds:datastoreItem>
</file>

<file path=customXml/itemProps3.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203</TotalTime>
  <Words>915</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Cambria</vt:lpstr>
      <vt:lpstr>Wingdings</vt:lpstr>
      <vt:lpstr>Back to School 16x9</vt:lpstr>
      <vt:lpstr>Welcome Kindergarteners!</vt:lpstr>
      <vt:lpstr>       You will also receive all of this information in a handout in your child’s green folder and the power point has already been up loaded to my website for you to reference   </vt:lpstr>
      <vt:lpstr>All About Mrs. McCarl</vt:lpstr>
      <vt:lpstr>All About Mrs. Livshin</vt:lpstr>
      <vt:lpstr>Transportation</vt:lpstr>
      <vt:lpstr>Kindergarten Expectations</vt:lpstr>
      <vt:lpstr>Homework</vt:lpstr>
      <vt:lpstr>Folders This year in kindergarten we will be using folders as a means of communication.  Yellow- This is your Friday folder full of completed work from the week please empty this folder out and return on Mondays.  Green- This is your homework and communication folder. Please check this folder and return daily.  Red- This is the catch up folder and will be sent home in the event that your child did not complete their classwork or was absent from school. Blue- This folder contains class books for reading groups. This may be sent home for reading practice as needed. </vt:lpstr>
      <vt:lpstr>Communication</vt:lpstr>
      <vt:lpstr>Lunch and Snacks</vt:lpstr>
      <vt:lpstr>Important Information</vt:lpstr>
      <vt:lpstr>Please say goodbye and head to the auditorium for orientation.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Kindergarteners!</dc:title>
  <dc:creator>Ashley1 McCarl</dc:creator>
  <cp:lastModifiedBy>Ashley1 McCarl</cp:lastModifiedBy>
  <cp:revision>13</cp:revision>
  <dcterms:created xsi:type="dcterms:W3CDTF">2017-08-12T02:51:21Z</dcterms:created>
  <dcterms:modified xsi:type="dcterms:W3CDTF">2017-08-25T13:30:13Z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